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Open Sans" panose="020B0606030504020204" pitchFamily="34" charset="0"/>
      <p:regular r:id="rId13"/>
      <p:bold r:id="rId14"/>
      <p:italic r:id="rId15"/>
      <p:boldItalic r:id="rId16"/>
    </p:embeddedFont>
    <p:embeddedFont>
      <p:font typeface="PT Sans Narrow" panose="020B0506020203020204" pitchFamily="34" charset="77"/>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p:cViewPr varScale="1">
        <p:scale>
          <a:sx n="148" d="100"/>
          <a:sy n="148" d="100"/>
        </p:scale>
        <p:origin x="6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9fcf100e8f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9fcf100e8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9fcf100e8f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9fcf100e8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9fcf100e8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9fcf100e8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a3fd63835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a3fd63835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a05d8fb3d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a05d8fb3d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a05d8fb3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a05d8fb3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a05d8fb3d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a05d8fb3d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a05d8fb3d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a05d8fb3d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a38657b1a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a38657b1a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251080"/>
            <a:ext cx="7136700" cy="1523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300">
                <a:latin typeface="Calibri"/>
                <a:ea typeface="Calibri"/>
                <a:cs typeface="Calibri"/>
                <a:sym typeface="Calibri"/>
              </a:rPr>
              <a:t>Task: A Family choosing a Restaurant in Tangier, Morocco</a:t>
            </a:r>
            <a:endParaRPr sz="2300">
              <a:latin typeface="Calibri"/>
              <a:ea typeface="Calibri"/>
              <a:cs typeface="Calibri"/>
              <a:sym typeface="Calibri"/>
            </a:endParaRPr>
          </a:p>
          <a:p>
            <a:pPr marL="0" lvl="0" indent="0" algn="ctr" rtl="0">
              <a:spcBef>
                <a:spcPts val="0"/>
              </a:spcBef>
              <a:spcAft>
                <a:spcPts val="0"/>
              </a:spcAft>
              <a:buNone/>
            </a:pPr>
            <a:endParaRPr sz="2300">
              <a:latin typeface="Calibri"/>
              <a:ea typeface="Calibri"/>
              <a:cs typeface="Calibri"/>
              <a:sym typeface="Calibri"/>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rgbClr val="073763"/>
                </a:solidFill>
                <a:latin typeface="Calibri"/>
                <a:ea typeface="Calibri"/>
                <a:cs typeface="Calibri"/>
                <a:sym typeface="Calibri"/>
              </a:rPr>
              <a:t>By Samia Touati</a:t>
            </a:r>
            <a:endParaRPr>
              <a:solidFill>
                <a:srgbClr val="07376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0" y="48075"/>
            <a:ext cx="8987700" cy="4987200"/>
          </a:xfrm>
          <a:prstGeom prst="rect">
            <a:avLst/>
          </a:prstGeom>
          <a:solidFill>
            <a:schemeClr val="lt1"/>
          </a:solidFill>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1961" b="0">
                <a:solidFill>
                  <a:schemeClr val="dk2"/>
                </a:solidFill>
                <a:latin typeface="Calibri"/>
                <a:ea typeface="Calibri"/>
                <a:cs typeface="Calibri"/>
                <a:sym typeface="Calibri"/>
              </a:rPr>
              <a:t>(6)</a:t>
            </a:r>
            <a:endParaRPr sz="1961" b="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endParaRPr sz="1800" b="0">
              <a:solidFill>
                <a:schemeClr val="dk2"/>
              </a:solidFill>
              <a:latin typeface="Open Sans"/>
              <a:ea typeface="Open Sans"/>
              <a:cs typeface="Open Sans"/>
              <a:sym typeface="Open Sans"/>
            </a:endParaRPr>
          </a:p>
          <a:p>
            <a:pPr marL="0" lvl="0" indent="0" algn="l" rtl="0">
              <a:lnSpc>
                <a:spcPct val="115000"/>
              </a:lnSpc>
              <a:spcBef>
                <a:spcPts val="1200"/>
              </a:spcBef>
              <a:spcAft>
                <a:spcPts val="0"/>
              </a:spcAft>
              <a:buNone/>
            </a:pPr>
            <a:endParaRPr sz="1800" b="0">
              <a:solidFill>
                <a:schemeClr val="dk2"/>
              </a:solidFill>
              <a:latin typeface="Open Sans"/>
              <a:ea typeface="Open Sans"/>
              <a:cs typeface="Open Sans"/>
              <a:sym typeface="Open Sans"/>
            </a:endParaRPr>
          </a:p>
          <a:p>
            <a:pPr marL="0" lvl="0" indent="0" algn="l" rtl="0">
              <a:lnSpc>
                <a:spcPct val="115000"/>
              </a:lnSpc>
              <a:spcBef>
                <a:spcPts val="1200"/>
              </a:spcBef>
              <a:spcAft>
                <a:spcPts val="0"/>
              </a:spcAft>
              <a:buNone/>
            </a:pPr>
            <a:endParaRPr sz="1800" b="0">
              <a:solidFill>
                <a:schemeClr val="dk2"/>
              </a:solidFill>
              <a:latin typeface="Open Sans"/>
              <a:ea typeface="Open Sans"/>
              <a:cs typeface="Open Sans"/>
              <a:sym typeface="Open Sans"/>
            </a:endParaRPr>
          </a:p>
          <a:p>
            <a:pPr marL="0" lvl="0" indent="0" algn="l" rtl="0">
              <a:lnSpc>
                <a:spcPct val="115000"/>
              </a:lnSpc>
              <a:spcBef>
                <a:spcPts val="1200"/>
              </a:spcBef>
              <a:spcAft>
                <a:spcPts val="0"/>
              </a:spcAft>
              <a:buNone/>
            </a:pPr>
            <a:endParaRPr sz="1800" b="0">
              <a:solidFill>
                <a:schemeClr val="dk2"/>
              </a:solidFill>
              <a:latin typeface="Open Sans"/>
              <a:ea typeface="Open Sans"/>
              <a:cs typeface="Open Sans"/>
              <a:sym typeface="Open Sans"/>
            </a:endParaRPr>
          </a:p>
          <a:p>
            <a:pPr marL="0" lvl="0" indent="0" algn="l" rtl="0">
              <a:lnSpc>
                <a:spcPct val="115000"/>
              </a:lnSpc>
              <a:spcBef>
                <a:spcPts val="1200"/>
              </a:spcBef>
              <a:spcAft>
                <a:spcPts val="0"/>
              </a:spcAft>
              <a:buNone/>
            </a:pPr>
            <a:endParaRPr sz="1800" b="0">
              <a:solidFill>
                <a:schemeClr val="dk2"/>
              </a:solidFill>
              <a:latin typeface="Open Sans"/>
              <a:ea typeface="Open Sans"/>
              <a:cs typeface="Open Sans"/>
              <a:sym typeface="Open Sans"/>
            </a:endParaRPr>
          </a:p>
          <a:p>
            <a:pPr marL="0" lvl="0" indent="0" algn="l" rtl="0">
              <a:lnSpc>
                <a:spcPct val="115000"/>
              </a:lnSpc>
              <a:spcBef>
                <a:spcPts val="1200"/>
              </a:spcBef>
              <a:spcAft>
                <a:spcPts val="0"/>
              </a:spcAft>
              <a:buNone/>
            </a:pPr>
            <a:endParaRPr sz="1800" b="0">
              <a:solidFill>
                <a:schemeClr val="dk2"/>
              </a:solidFill>
              <a:latin typeface="Open Sans"/>
              <a:ea typeface="Open Sans"/>
              <a:cs typeface="Open Sans"/>
              <a:sym typeface="Open Sans"/>
            </a:endParaRPr>
          </a:p>
          <a:p>
            <a:pPr marL="0" lvl="0" indent="0" algn="l" rtl="0">
              <a:lnSpc>
                <a:spcPct val="115000"/>
              </a:lnSpc>
              <a:spcBef>
                <a:spcPts val="1200"/>
              </a:spcBef>
              <a:spcAft>
                <a:spcPts val="0"/>
              </a:spcAft>
              <a:buNone/>
            </a:pPr>
            <a:endParaRPr sz="1800" b="0">
              <a:solidFill>
                <a:schemeClr val="dk2"/>
              </a:solidFill>
              <a:latin typeface="Open Sans"/>
              <a:ea typeface="Open Sans"/>
              <a:cs typeface="Open Sans"/>
              <a:sym typeface="Open Sans"/>
            </a:endParaRPr>
          </a:p>
          <a:p>
            <a:pPr marL="0" lvl="0" indent="0" algn="l" rtl="0">
              <a:lnSpc>
                <a:spcPct val="115000"/>
              </a:lnSpc>
              <a:spcBef>
                <a:spcPts val="1200"/>
              </a:spcBef>
              <a:spcAft>
                <a:spcPts val="0"/>
              </a:spcAft>
              <a:buNone/>
            </a:pPr>
            <a:endParaRPr sz="1850" b="0">
              <a:solidFill>
                <a:schemeClr val="dk2"/>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1888" b="0">
                <a:solidFill>
                  <a:srgbClr val="1C4587"/>
                </a:solidFill>
                <a:latin typeface="Calibri"/>
                <a:ea typeface="Calibri"/>
                <a:cs typeface="Calibri"/>
                <a:sym typeface="Calibri"/>
              </a:rPr>
              <a:t>He likes eating fresh locally grown vegetables.                      She likes eating fresh local fish.</a:t>
            </a:r>
            <a:endParaRPr sz="1888" b="0">
              <a:solidFill>
                <a:srgbClr val="1C4587"/>
              </a:solidFill>
              <a:latin typeface="Calibri"/>
              <a:ea typeface="Calibri"/>
              <a:cs typeface="Calibri"/>
              <a:sym typeface="Calibri"/>
            </a:endParaRPr>
          </a:p>
          <a:p>
            <a:pPr marL="0" marR="38100" lvl="0" indent="0" algn="r" rtl="1">
              <a:lnSpc>
                <a:spcPct val="114285"/>
              </a:lnSpc>
              <a:spcBef>
                <a:spcPts val="1200"/>
              </a:spcBef>
              <a:spcAft>
                <a:spcPts val="0"/>
              </a:spcAft>
              <a:buNone/>
            </a:pPr>
            <a:r>
              <a:rPr lang="en" sz="1888" b="0">
                <a:solidFill>
                  <a:srgbClr val="1C4587"/>
                </a:solidFill>
                <a:highlight>
                  <a:srgbClr val="F8F9FA"/>
                </a:highlight>
                <a:latin typeface="Calibri"/>
                <a:ea typeface="Calibri"/>
                <a:cs typeface="Calibri"/>
                <a:sym typeface="Calibri"/>
              </a:rPr>
              <a:t>   </a:t>
            </a:r>
            <a:r>
              <a:rPr lang="en" sz="1888" b="0">
                <a:solidFill>
                  <a:srgbClr val="1C4587"/>
                </a:solidFill>
                <a:highlight>
                  <a:srgbClr val="FFFFFF"/>
                </a:highlight>
                <a:latin typeface="Calibri"/>
                <a:ea typeface="Calibri"/>
                <a:cs typeface="Calibri"/>
                <a:sym typeface="Calibri"/>
              </a:rPr>
              <a:t>                 </a:t>
            </a:r>
            <a:r>
              <a:rPr lang="en" sz="1888">
                <a:solidFill>
                  <a:srgbClr val="1C4587"/>
                </a:solidFill>
                <a:highlight>
                  <a:srgbClr val="FFFFFF"/>
                </a:highlight>
                <a:latin typeface="Calibri"/>
                <a:ea typeface="Calibri"/>
                <a:cs typeface="Calibri"/>
                <a:sym typeface="Calibri"/>
              </a:rPr>
              <a:t>   تحب أكل الأسماك المحلية الطازجة.                           يحب تناول الخضروات الطازجة المزروعة محليا.</a:t>
            </a:r>
            <a:endParaRPr sz="1888">
              <a:solidFill>
                <a:srgbClr val="1C4587"/>
              </a:solidFill>
              <a:highlight>
                <a:srgbClr val="FFFFFF"/>
              </a:highlight>
              <a:latin typeface="Calibri"/>
              <a:ea typeface="Calibri"/>
              <a:cs typeface="Calibri"/>
              <a:sym typeface="Calibri"/>
            </a:endParaRPr>
          </a:p>
          <a:p>
            <a:pPr marL="0" marR="38100" lvl="0" indent="0" algn="r" rtl="1">
              <a:lnSpc>
                <a:spcPct val="114285"/>
              </a:lnSpc>
              <a:spcBef>
                <a:spcPts val="0"/>
              </a:spcBef>
              <a:spcAft>
                <a:spcPts val="0"/>
              </a:spcAft>
              <a:buNone/>
            </a:pPr>
            <a:endParaRPr sz="1888" b="0">
              <a:solidFill>
                <a:srgbClr val="1C4587"/>
              </a:solidFill>
              <a:highlight>
                <a:srgbClr val="F8F9FA"/>
              </a:highlight>
              <a:latin typeface="Calibri"/>
              <a:ea typeface="Calibri"/>
              <a:cs typeface="Calibri"/>
              <a:sym typeface="Calibri"/>
            </a:endParaRPr>
          </a:p>
          <a:p>
            <a:pPr marL="0" lvl="0" indent="0" algn="l" rtl="0">
              <a:lnSpc>
                <a:spcPct val="115000"/>
              </a:lnSpc>
              <a:spcBef>
                <a:spcPts val="0"/>
              </a:spcBef>
              <a:spcAft>
                <a:spcPts val="0"/>
              </a:spcAft>
              <a:buNone/>
            </a:pPr>
            <a:endParaRPr sz="1961" b="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endParaRPr sz="1800" b="0">
              <a:solidFill>
                <a:schemeClr val="dk2"/>
              </a:solidFill>
              <a:latin typeface="Open Sans"/>
              <a:ea typeface="Open Sans"/>
              <a:cs typeface="Open Sans"/>
              <a:sym typeface="Open Sans"/>
            </a:endParaRPr>
          </a:p>
          <a:p>
            <a:pPr marL="0" lvl="0" indent="0" algn="l" rtl="0">
              <a:lnSpc>
                <a:spcPct val="115000"/>
              </a:lnSpc>
              <a:spcBef>
                <a:spcPts val="1200"/>
              </a:spcBef>
              <a:spcAft>
                <a:spcPts val="0"/>
              </a:spcAft>
              <a:buNone/>
            </a:pPr>
            <a:endParaRPr sz="1800" b="0">
              <a:solidFill>
                <a:schemeClr val="dk2"/>
              </a:solidFill>
              <a:latin typeface="Open Sans"/>
              <a:ea typeface="Open Sans"/>
              <a:cs typeface="Open Sans"/>
              <a:sym typeface="Open Sans"/>
            </a:endParaRPr>
          </a:p>
          <a:p>
            <a:pPr marL="0" lvl="0" indent="0" algn="l" rtl="0">
              <a:lnSpc>
                <a:spcPct val="115000"/>
              </a:lnSpc>
              <a:spcBef>
                <a:spcPts val="1200"/>
              </a:spcBef>
              <a:spcAft>
                <a:spcPts val="1200"/>
              </a:spcAft>
              <a:buNone/>
            </a:pPr>
            <a:endParaRPr sz="1800" b="0">
              <a:solidFill>
                <a:schemeClr val="dk2"/>
              </a:solidFill>
              <a:latin typeface="Open Sans"/>
              <a:ea typeface="Open Sans"/>
              <a:cs typeface="Open Sans"/>
              <a:sym typeface="Open Sans"/>
            </a:endParaRPr>
          </a:p>
        </p:txBody>
      </p:sp>
      <p:pic>
        <p:nvPicPr>
          <p:cNvPr id="125" name="Google Shape;125;p22"/>
          <p:cNvPicPr preferRelativeResize="0"/>
          <p:nvPr/>
        </p:nvPicPr>
        <p:blipFill>
          <a:blip r:embed="rId3">
            <a:alphaModFix/>
          </a:blip>
          <a:stretch>
            <a:fillRect/>
          </a:stretch>
        </p:blipFill>
        <p:spPr>
          <a:xfrm>
            <a:off x="74300" y="851638"/>
            <a:ext cx="4035702" cy="3026776"/>
          </a:xfrm>
          <a:prstGeom prst="rect">
            <a:avLst/>
          </a:prstGeom>
          <a:noFill/>
          <a:ln>
            <a:noFill/>
          </a:ln>
        </p:spPr>
      </p:pic>
      <p:pic>
        <p:nvPicPr>
          <p:cNvPr id="126" name="Google Shape;126;p22"/>
          <p:cNvPicPr preferRelativeResize="0"/>
          <p:nvPr/>
        </p:nvPicPr>
        <p:blipFill>
          <a:blip r:embed="rId4">
            <a:alphaModFix/>
          </a:blip>
          <a:stretch>
            <a:fillRect/>
          </a:stretch>
        </p:blipFill>
        <p:spPr>
          <a:xfrm>
            <a:off x="4311850" y="896463"/>
            <a:ext cx="4832148" cy="29371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0" y="0"/>
            <a:ext cx="9144000" cy="4987200"/>
          </a:xfrm>
          <a:prstGeom prst="rect">
            <a:avLst/>
          </a:pr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rmAutofit fontScale="32500" lnSpcReduction="10000"/>
          </a:bodyPr>
          <a:lstStyle/>
          <a:p>
            <a:pPr marL="0" lvl="0" indent="0" algn="l" rtl="0">
              <a:spcBef>
                <a:spcPts val="0"/>
              </a:spcBef>
              <a:spcAft>
                <a:spcPts val="0"/>
              </a:spcAft>
              <a:buNone/>
            </a:pPr>
            <a:endParaRPr sz="4557">
              <a:solidFill>
                <a:srgbClr val="073763"/>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4557" b="1">
                <a:solidFill>
                  <a:schemeClr val="accent1"/>
                </a:solidFill>
                <a:highlight>
                  <a:srgbClr val="FFFFFF"/>
                </a:highlight>
                <a:latin typeface="Calibri"/>
                <a:ea typeface="Calibri"/>
                <a:cs typeface="Calibri"/>
                <a:sym typeface="Calibri"/>
              </a:rPr>
              <a:t>Context:</a:t>
            </a:r>
            <a:r>
              <a:rPr lang="en" sz="4557" b="1">
                <a:solidFill>
                  <a:srgbClr val="073763"/>
                </a:solidFill>
                <a:highlight>
                  <a:srgbClr val="FFFFFF"/>
                </a:highlight>
                <a:latin typeface="Calibri"/>
                <a:ea typeface="Calibri"/>
                <a:cs typeface="Calibri"/>
                <a:sym typeface="Calibri"/>
              </a:rPr>
              <a:t> </a:t>
            </a:r>
            <a:r>
              <a:rPr lang="en" sz="4557">
                <a:solidFill>
                  <a:srgbClr val="073763"/>
                </a:solidFill>
                <a:highlight>
                  <a:srgbClr val="FFFFFF"/>
                </a:highlight>
                <a:latin typeface="Calibri"/>
                <a:ea typeface="Calibri"/>
                <a:cs typeface="Calibri"/>
                <a:sym typeface="Calibri"/>
              </a:rPr>
              <a:t>Your family and you are visiting Tangier, one of the ancient cities in Morocco during the current Summer holidays. After an enjoyable day sightseeing, visiting your friends and exploring monuments, your parents, sister, brother and you felt hungry and thought: ‘’Where shall we eat our dinner?’’</a:t>
            </a:r>
            <a:endParaRPr sz="4557">
              <a:solidFill>
                <a:srgbClr val="073763"/>
              </a:solidFill>
              <a:highlight>
                <a:srgbClr val="FFFFFF"/>
              </a:highlight>
              <a:latin typeface="Calibri"/>
              <a:ea typeface="Calibri"/>
              <a:cs typeface="Calibri"/>
              <a:sym typeface="Calibri"/>
            </a:endParaRPr>
          </a:p>
          <a:p>
            <a:pPr marL="215900" lvl="0" indent="0" algn="r" rtl="1">
              <a:spcBef>
                <a:spcPts val="1200"/>
              </a:spcBef>
              <a:spcAft>
                <a:spcPts val="0"/>
              </a:spcAft>
              <a:buNone/>
            </a:pPr>
            <a:r>
              <a:rPr lang="en" sz="4557" b="1">
                <a:solidFill>
                  <a:schemeClr val="accent1"/>
                </a:solidFill>
                <a:latin typeface="Calibri"/>
                <a:ea typeface="Calibri"/>
                <a:cs typeface="Calibri"/>
                <a:sym typeface="Calibri"/>
              </a:rPr>
              <a:t>السياق</a:t>
            </a:r>
            <a:r>
              <a:rPr lang="en" sz="4557">
                <a:solidFill>
                  <a:srgbClr val="000000"/>
                </a:solidFill>
                <a:latin typeface="Calibri"/>
                <a:ea typeface="Calibri"/>
                <a:cs typeface="Calibri"/>
                <a:sym typeface="Calibri"/>
              </a:rPr>
              <a:t>:</a:t>
            </a:r>
            <a:r>
              <a:rPr lang="en" sz="5480">
                <a:solidFill>
                  <a:srgbClr val="073763"/>
                </a:solidFill>
                <a:latin typeface="Calibri"/>
                <a:ea typeface="Calibri"/>
                <a:cs typeface="Calibri"/>
                <a:sym typeface="Calibri"/>
              </a:rPr>
              <a:t> خلال العطلة الصيفية الحالية، تزور أنت وعائلتك طنجة، إحدى المدن العتيقة في المغرب. بعد يوم مرح قضيتموه في التجول وزيارة أصدقائكم واستكشاف المعالم الأثرية، شعر والديك وأخوك وأختك وأنت بالجوع وفكرتم: "أين سنتناول وجبة العشاء؟"</a:t>
            </a:r>
            <a:endParaRPr sz="5480">
              <a:solidFill>
                <a:srgbClr val="073763"/>
              </a:solidFill>
              <a:latin typeface="Calibri"/>
              <a:ea typeface="Calibri"/>
              <a:cs typeface="Calibri"/>
              <a:sym typeface="Calibri"/>
            </a:endParaRPr>
          </a:p>
          <a:p>
            <a:pPr marL="215900" lvl="0" indent="0" algn="r" rtl="1">
              <a:spcBef>
                <a:spcPts val="0"/>
              </a:spcBef>
              <a:spcAft>
                <a:spcPts val="0"/>
              </a:spcAft>
              <a:buNone/>
            </a:pPr>
            <a:endParaRPr sz="4557">
              <a:solidFill>
                <a:srgbClr val="000000"/>
              </a:solidFill>
              <a:latin typeface="Calibri"/>
              <a:ea typeface="Calibri"/>
              <a:cs typeface="Calibri"/>
              <a:sym typeface="Calibri"/>
            </a:endParaRPr>
          </a:p>
          <a:p>
            <a:pPr marL="0" lvl="0" indent="0" algn="l" rtl="0">
              <a:spcBef>
                <a:spcPts val="0"/>
              </a:spcBef>
              <a:spcAft>
                <a:spcPts val="0"/>
              </a:spcAft>
              <a:buNone/>
            </a:pPr>
            <a:r>
              <a:rPr lang="en" sz="4557" b="1">
                <a:solidFill>
                  <a:schemeClr val="accent1"/>
                </a:solidFill>
                <a:latin typeface="Calibri"/>
                <a:ea typeface="Calibri"/>
                <a:cs typeface="Calibri"/>
                <a:sym typeface="Calibri"/>
              </a:rPr>
              <a:t>Task: </a:t>
            </a:r>
            <a:r>
              <a:rPr lang="en" sz="4557">
                <a:solidFill>
                  <a:srgbClr val="073763"/>
                </a:solidFill>
                <a:highlight>
                  <a:schemeClr val="lt1"/>
                </a:highlight>
                <a:latin typeface="Calibri"/>
                <a:ea typeface="Calibri"/>
                <a:cs typeface="Calibri"/>
                <a:sym typeface="Calibri"/>
              </a:rPr>
              <a:t>Role play a brother and a sister discussing restaurant options. One family member/the daughter proposes a seafood restaurant by the seaside. The other family member/the son proposes a local restaurant situated in a neighboring farm.</a:t>
            </a:r>
            <a:endParaRPr sz="4557">
              <a:solidFill>
                <a:srgbClr val="073763"/>
              </a:solidFill>
              <a:highlight>
                <a:schemeClr val="lt1"/>
              </a:highlight>
              <a:latin typeface="Calibri"/>
              <a:ea typeface="Calibri"/>
              <a:cs typeface="Calibri"/>
              <a:sym typeface="Calibri"/>
            </a:endParaRPr>
          </a:p>
          <a:p>
            <a:pPr marL="215900" lvl="0" indent="0" algn="l" rtl="0">
              <a:spcBef>
                <a:spcPts val="0"/>
              </a:spcBef>
              <a:spcAft>
                <a:spcPts val="0"/>
              </a:spcAft>
              <a:buNone/>
            </a:pPr>
            <a:endParaRPr sz="4557">
              <a:solidFill>
                <a:srgbClr val="073763"/>
              </a:solidFill>
              <a:highlight>
                <a:schemeClr val="lt1"/>
              </a:highlight>
              <a:latin typeface="Calibri"/>
              <a:ea typeface="Calibri"/>
              <a:cs typeface="Calibri"/>
              <a:sym typeface="Calibri"/>
            </a:endParaRPr>
          </a:p>
          <a:p>
            <a:pPr marL="0" lvl="0" indent="0" algn="l" rtl="0">
              <a:spcBef>
                <a:spcPts val="0"/>
              </a:spcBef>
              <a:spcAft>
                <a:spcPts val="0"/>
              </a:spcAft>
              <a:buNone/>
            </a:pPr>
            <a:r>
              <a:rPr lang="en" sz="4557" b="1">
                <a:solidFill>
                  <a:schemeClr val="accent1"/>
                </a:solidFill>
                <a:highlight>
                  <a:schemeClr val="lt1"/>
                </a:highlight>
                <a:latin typeface="Calibri"/>
                <a:ea typeface="Calibri"/>
                <a:cs typeface="Calibri"/>
                <a:sym typeface="Calibri"/>
              </a:rPr>
              <a:t>Brainstorming for 5 minutes: </a:t>
            </a:r>
            <a:r>
              <a:rPr lang="en" sz="4557">
                <a:solidFill>
                  <a:srgbClr val="073763"/>
                </a:solidFill>
                <a:highlight>
                  <a:schemeClr val="lt1"/>
                </a:highlight>
                <a:latin typeface="Calibri"/>
                <a:ea typeface="Calibri"/>
                <a:cs typeface="Calibri"/>
                <a:sym typeface="Calibri"/>
              </a:rPr>
              <a:t>Look at the pictures and suggested vocabulary to explore and compare the preferences of the brother and the sister.</a:t>
            </a:r>
            <a:endParaRPr sz="4557">
              <a:solidFill>
                <a:srgbClr val="073763"/>
              </a:solidFill>
              <a:highlight>
                <a:schemeClr val="lt1"/>
              </a:highlight>
              <a:latin typeface="Calibri"/>
              <a:ea typeface="Calibri"/>
              <a:cs typeface="Calibri"/>
              <a:sym typeface="Calibri"/>
            </a:endParaRPr>
          </a:p>
          <a:p>
            <a:pPr marL="0" lvl="0" indent="0" algn="l" rtl="0">
              <a:spcBef>
                <a:spcPts val="0"/>
              </a:spcBef>
              <a:spcAft>
                <a:spcPts val="0"/>
              </a:spcAft>
              <a:buNone/>
            </a:pPr>
            <a:endParaRPr sz="4557">
              <a:solidFill>
                <a:srgbClr val="073763"/>
              </a:solidFill>
              <a:highlight>
                <a:srgbClr val="FFFFFF"/>
              </a:highlight>
              <a:latin typeface="Calibri"/>
              <a:ea typeface="Calibri"/>
              <a:cs typeface="Calibri"/>
              <a:sym typeface="Calibri"/>
            </a:endParaRPr>
          </a:p>
          <a:p>
            <a:pPr marL="0" lvl="0" indent="0" algn="l" rtl="0">
              <a:spcBef>
                <a:spcPts val="1200"/>
              </a:spcBef>
              <a:spcAft>
                <a:spcPts val="0"/>
              </a:spcAft>
              <a:buNone/>
            </a:pPr>
            <a:endParaRPr sz="1400">
              <a:solidFill>
                <a:srgbClr val="073763"/>
              </a:solidFill>
              <a:highlight>
                <a:srgbClr val="FFFFFF"/>
              </a:highlight>
              <a:latin typeface="Calibri"/>
              <a:ea typeface="Calibri"/>
              <a:cs typeface="Calibri"/>
              <a:sym typeface="Calibri"/>
            </a:endParaRPr>
          </a:p>
          <a:p>
            <a:pPr marL="0" lvl="0" indent="0" algn="l" rtl="0">
              <a:spcBef>
                <a:spcPts val="1200"/>
              </a:spcBef>
              <a:spcAft>
                <a:spcPts val="0"/>
              </a:spcAft>
              <a:buNone/>
            </a:pPr>
            <a:endParaRPr sz="1400">
              <a:solidFill>
                <a:srgbClr val="073763"/>
              </a:solidFill>
              <a:highlight>
                <a:srgbClr val="FFFFFF"/>
              </a:highlight>
              <a:latin typeface="Calibri"/>
              <a:ea typeface="Calibri"/>
              <a:cs typeface="Calibri"/>
              <a:sym typeface="Calibri"/>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0" y="4306625"/>
            <a:ext cx="9144000" cy="68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1200" dirty="0">
                <a:latin typeface="Arial"/>
                <a:ea typeface="Arial"/>
                <a:cs typeface="Arial"/>
                <a:sym typeface="Arial"/>
              </a:rPr>
              <a:t>       </a:t>
            </a:r>
            <a:r>
              <a:rPr lang="en" sz="1994" dirty="0">
                <a:latin typeface="Calibri"/>
                <a:ea typeface="Calibri"/>
                <a:cs typeface="Calibri"/>
                <a:sym typeface="Calibri"/>
              </a:rPr>
              <a:t>            The sister 			The brother </a:t>
            </a:r>
            <a:endParaRPr sz="1994" dirty="0">
              <a:latin typeface="Calibri"/>
              <a:ea typeface="Calibri"/>
              <a:cs typeface="Calibri"/>
              <a:sym typeface="Calibri"/>
            </a:endParaRPr>
          </a:p>
          <a:p>
            <a:pPr marL="0" lvl="0" indent="0" algn="r" rtl="1">
              <a:spcBef>
                <a:spcPts val="0"/>
              </a:spcBef>
              <a:spcAft>
                <a:spcPts val="0"/>
              </a:spcAft>
              <a:buNone/>
            </a:pPr>
            <a:r>
              <a:rPr lang="en" sz="1994" dirty="0">
                <a:latin typeface="Calibri"/>
                <a:ea typeface="Calibri"/>
                <a:cs typeface="Calibri"/>
                <a:sym typeface="Calibri"/>
              </a:rPr>
              <a:t>                                                                  </a:t>
            </a:r>
            <a:r>
              <a:rPr lang="en" sz="1888" dirty="0">
                <a:latin typeface="Calibri"/>
                <a:ea typeface="Calibri"/>
                <a:cs typeface="Calibri"/>
                <a:sym typeface="Calibri"/>
              </a:rPr>
              <a:t>     </a:t>
            </a:r>
            <a:r>
              <a:rPr lang="en" sz="1888" dirty="0" err="1">
                <a:latin typeface="Calibri"/>
                <a:ea typeface="Calibri"/>
                <a:cs typeface="Calibri"/>
                <a:sym typeface="Calibri"/>
              </a:rPr>
              <a:t>الأخ</a:t>
            </a:r>
            <a:r>
              <a:rPr lang="en" sz="1888" dirty="0">
                <a:latin typeface="Calibri"/>
                <a:ea typeface="Calibri"/>
                <a:cs typeface="Calibri"/>
                <a:sym typeface="Calibri"/>
              </a:rPr>
              <a:t>                                                                       </a:t>
            </a:r>
            <a:r>
              <a:rPr lang="en" sz="1888" dirty="0" err="1">
                <a:latin typeface="Calibri"/>
                <a:ea typeface="Calibri"/>
                <a:cs typeface="Calibri"/>
                <a:sym typeface="Calibri"/>
              </a:rPr>
              <a:t>الأخت</a:t>
            </a:r>
            <a:r>
              <a:rPr lang="en" sz="1888" dirty="0">
                <a:latin typeface="Calibri"/>
                <a:ea typeface="Calibri"/>
                <a:cs typeface="Calibri"/>
                <a:sym typeface="Calibri"/>
              </a:rPr>
              <a:t>      </a:t>
            </a:r>
            <a:r>
              <a:rPr lang="en" sz="1422" dirty="0">
                <a:latin typeface="Arial"/>
                <a:ea typeface="Arial"/>
                <a:cs typeface="Arial"/>
                <a:sym typeface="Arial"/>
              </a:rPr>
              <a:t>       </a:t>
            </a:r>
            <a:endParaRPr sz="1422" dirty="0">
              <a:latin typeface="Arial"/>
              <a:ea typeface="Arial"/>
              <a:cs typeface="Arial"/>
              <a:sym typeface="Arial"/>
            </a:endParaRPr>
          </a:p>
        </p:txBody>
      </p:sp>
      <p:sp>
        <p:nvSpPr>
          <p:cNvPr id="78" name="Google Shape;78;p15"/>
          <p:cNvSpPr txBox="1">
            <a:spLocks noGrp="1"/>
          </p:cNvSpPr>
          <p:nvPr>
            <p:ph type="body" idx="1"/>
          </p:nvPr>
        </p:nvSpPr>
        <p:spPr>
          <a:xfrm>
            <a:off x="0" y="322925"/>
            <a:ext cx="9144000" cy="3983700"/>
          </a:xfrm>
          <a:prstGeom prst="rect">
            <a:avLst/>
          </a:prstGeom>
        </p:spPr>
        <p:txBody>
          <a:bodyPr spcFirstLastPara="1" wrap="square" lIns="91425" tIns="91425" rIns="91425" bIns="91425" anchor="t" anchorCtr="0">
            <a:normAutofit fontScale="32500" lnSpcReduction="10000"/>
          </a:bodyPr>
          <a:lstStyle/>
          <a:p>
            <a:pPr marL="0" lvl="0" indent="0" algn="l" rtl="0">
              <a:spcBef>
                <a:spcPts val="0"/>
              </a:spcBef>
              <a:spcAft>
                <a:spcPts val="0"/>
              </a:spcAft>
              <a:buNone/>
            </a:pPr>
            <a:r>
              <a:rPr lang="en" sz="5496" b="1">
                <a:solidFill>
                  <a:schemeClr val="accent1"/>
                </a:solidFill>
                <a:highlight>
                  <a:srgbClr val="FFFFFF"/>
                </a:highlight>
                <a:latin typeface="Calibri"/>
                <a:ea typeface="Calibri"/>
                <a:cs typeface="Calibri"/>
                <a:sym typeface="Calibri"/>
              </a:rPr>
              <a:t> Vocabulary and structures 							</a:t>
            </a:r>
            <a:endParaRPr sz="5496" b="1">
              <a:solidFill>
                <a:schemeClr val="accent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2612">
                <a:solidFill>
                  <a:srgbClr val="073763"/>
                </a:solidFill>
                <a:highlight>
                  <a:srgbClr val="FFFFFF"/>
                </a:highlight>
                <a:latin typeface="Calibri"/>
                <a:ea typeface="Calibri"/>
                <a:cs typeface="Calibri"/>
                <a:sym typeface="Calibri"/>
              </a:rPr>
              <a:t>-----------------------------------------------------------------------------------------------------------------</a:t>
            </a:r>
            <a:endParaRPr sz="2612">
              <a:solidFill>
                <a:srgbClr val="073763"/>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5423">
                <a:solidFill>
                  <a:srgbClr val="073763"/>
                </a:solidFill>
                <a:highlight>
                  <a:srgbClr val="FFFFFF"/>
                </a:highlight>
                <a:latin typeface="Calibri"/>
                <a:ea typeface="Calibri"/>
                <a:cs typeface="Calibri"/>
                <a:sym typeface="Calibri"/>
              </a:rPr>
              <a:t>“to” synonym of “in order to” is used to express the cause, effect or purpose of action, for example </a:t>
            </a:r>
            <a:endParaRPr sz="5423">
              <a:solidFill>
                <a:srgbClr val="073763"/>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5423">
                <a:solidFill>
                  <a:srgbClr val="073763"/>
                </a:solidFill>
                <a:highlight>
                  <a:srgbClr val="FFFFFF"/>
                </a:highlight>
                <a:latin typeface="Calibri"/>
                <a:ea typeface="Calibri"/>
                <a:cs typeface="Calibri"/>
                <a:sym typeface="Calibri"/>
              </a:rPr>
              <a:t>…to offer a bouquet to his family  </a:t>
            </a:r>
            <a:r>
              <a:rPr lang="en" sz="5423" b="1">
                <a:solidFill>
                  <a:srgbClr val="073763"/>
                </a:solidFill>
                <a:highlight>
                  <a:srgbClr val="FFFFFF"/>
                </a:highlight>
                <a:latin typeface="Calibri"/>
                <a:ea typeface="Calibri"/>
                <a:cs typeface="Calibri"/>
                <a:sym typeface="Calibri"/>
              </a:rPr>
              <a:t>لإهداء باقة زهور لعائلته</a:t>
            </a:r>
            <a:endParaRPr sz="5423" b="1">
              <a:solidFill>
                <a:srgbClr val="073763"/>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5423">
                <a:solidFill>
                  <a:srgbClr val="073763"/>
                </a:solidFill>
                <a:highlight>
                  <a:srgbClr val="FFFFFF"/>
                </a:highlight>
                <a:latin typeface="Calibri"/>
                <a:ea typeface="Calibri"/>
                <a:cs typeface="Calibri"/>
                <a:sym typeface="Calibri"/>
              </a:rPr>
              <a:t>... to make a necklace  </a:t>
            </a:r>
            <a:r>
              <a:rPr lang="en" sz="5423">
                <a:solidFill>
                  <a:srgbClr val="1C4587"/>
                </a:solidFill>
                <a:highlight>
                  <a:schemeClr val="lt1"/>
                </a:highlight>
                <a:latin typeface="Calibri"/>
                <a:ea typeface="Calibri"/>
                <a:cs typeface="Calibri"/>
                <a:sym typeface="Calibri"/>
              </a:rPr>
              <a:t> </a:t>
            </a:r>
            <a:r>
              <a:rPr lang="en" sz="5423" b="1">
                <a:solidFill>
                  <a:srgbClr val="1C4587"/>
                </a:solidFill>
                <a:highlight>
                  <a:schemeClr val="lt1"/>
                </a:highlight>
                <a:latin typeface="Calibri"/>
                <a:ea typeface="Calibri"/>
                <a:cs typeface="Calibri"/>
                <a:sym typeface="Calibri"/>
              </a:rPr>
              <a:t>لصنع قلادة  </a:t>
            </a:r>
            <a:endParaRPr sz="5423" b="1">
              <a:solidFill>
                <a:srgbClr val="073763"/>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5423">
                <a:solidFill>
                  <a:srgbClr val="073763"/>
                </a:solidFill>
                <a:highlight>
                  <a:srgbClr val="FFFFFF"/>
                </a:highlight>
                <a:latin typeface="Calibri"/>
                <a:ea typeface="Calibri"/>
                <a:cs typeface="Calibri"/>
                <a:sym typeface="Calibri"/>
              </a:rPr>
              <a:t>Present tense  she enjoys </a:t>
            </a:r>
            <a:r>
              <a:rPr lang="en" sz="5500" b="1">
                <a:solidFill>
                  <a:srgbClr val="1C4587"/>
                </a:solidFill>
                <a:highlight>
                  <a:srgbClr val="F8F9FA"/>
                </a:highlight>
                <a:latin typeface="Calibri"/>
                <a:ea typeface="Calibri"/>
                <a:cs typeface="Calibri"/>
                <a:sym typeface="Calibri"/>
              </a:rPr>
              <a:t>تستمتع  </a:t>
            </a:r>
            <a:r>
              <a:rPr lang="en" sz="5423">
                <a:solidFill>
                  <a:srgbClr val="073763"/>
                </a:solidFill>
                <a:highlight>
                  <a:srgbClr val="FFFFFF"/>
                </a:highlight>
                <a:latin typeface="Calibri"/>
                <a:ea typeface="Calibri"/>
                <a:cs typeface="Calibri"/>
                <a:sym typeface="Calibri"/>
              </a:rPr>
              <a:t>   he enjoys </a:t>
            </a:r>
            <a:r>
              <a:rPr lang="en" sz="5500" b="1">
                <a:solidFill>
                  <a:srgbClr val="1C4587"/>
                </a:solidFill>
                <a:highlight>
                  <a:srgbClr val="F8F9FA"/>
                </a:highlight>
                <a:latin typeface="Calibri"/>
                <a:ea typeface="Calibri"/>
                <a:cs typeface="Calibri"/>
                <a:sym typeface="Calibri"/>
              </a:rPr>
              <a:t>يستمتع      </a:t>
            </a:r>
            <a:r>
              <a:rPr lang="en" sz="5500" b="1">
                <a:solidFill>
                  <a:srgbClr val="1C4587"/>
                </a:solidFill>
                <a:latin typeface="Calibri"/>
                <a:ea typeface="Calibri"/>
                <a:cs typeface="Calibri"/>
                <a:sym typeface="Calibri"/>
              </a:rPr>
              <a:t> </a:t>
            </a:r>
            <a:endParaRPr sz="5500">
              <a:solidFill>
                <a:srgbClr val="073763"/>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5423">
                <a:solidFill>
                  <a:srgbClr val="073763"/>
                </a:solidFill>
                <a:highlight>
                  <a:srgbClr val="FFFFFF"/>
                </a:highlight>
                <a:latin typeface="Calibri"/>
                <a:ea typeface="Calibri"/>
                <a:cs typeface="Calibri"/>
                <a:sym typeface="Calibri"/>
              </a:rPr>
              <a:t>Singular feminine form: enjoys/  </a:t>
            </a:r>
            <a:r>
              <a:rPr lang="en" sz="5423">
                <a:solidFill>
                  <a:srgbClr val="1C4587"/>
                </a:solidFill>
                <a:latin typeface="Calibri"/>
                <a:ea typeface="Calibri"/>
                <a:cs typeface="Calibri"/>
                <a:sym typeface="Calibri"/>
              </a:rPr>
              <a:t>تحب</a:t>
            </a:r>
            <a:r>
              <a:rPr lang="en" sz="5423">
                <a:solidFill>
                  <a:srgbClr val="073763"/>
                </a:solidFill>
                <a:highlight>
                  <a:srgbClr val="FFFFFF"/>
                </a:highlight>
                <a:latin typeface="Calibri"/>
                <a:ea typeface="Calibri"/>
                <a:cs typeface="Calibri"/>
                <a:sym typeface="Calibri"/>
              </a:rPr>
              <a:t>    Singular masculine form: enjoys/ e   </a:t>
            </a:r>
            <a:r>
              <a:rPr lang="en" sz="5423">
                <a:solidFill>
                  <a:srgbClr val="1C4587"/>
                </a:solidFill>
                <a:latin typeface="Calibri"/>
                <a:ea typeface="Calibri"/>
                <a:cs typeface="Calibri"/>
                <a:sym typeface="Calibri"/>
              </a:rPr>
              <a:t>يحب</a:t>
            </a:r>
            <a:endParaRPr sz="5423">
              <a:solidFill>
                <a:srgbClr val="073763"/>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5423">
                <a:solidFill>
                  <a:srgbClr val="073763"/>
                </a:solidFill>
                <a:highlight>
                  <a:srgbClr val="FFFFFF"/>
                </a:highlight>
                <a:latin typeface="Calibri"/>
                <a:ea typeface="Calibri"/>
                <a:cs typeface="Calibri"/>
                <a:sym typeface="Calibri"/>
              </a:rPr>
              <a:t>Feminine singular     </a:t>
            </a:r>
            <a:r>
              <a:rPr lang="en" sz="5423" b="1">
                <a:solidFill>
                  <a:srgbClr val="073763"/>
                </a:solidFill>
                <a:highlight>
                  <a:srgbClr val="FFFFFF"/>
                </a:highlight>
                <a:latin typeface="Calibri"/>
                <a:ea typeface="Calibri"/>
                <a:cs typeface="Calibri"/>
                <a:sym typeface="Calibri"/>
              </a:rPr>
              <a:t>صدفة، زهرة</a:t>
            </a:r>
            <a:r>
              <a:rPr lang="en" sz="5423" b="1">
                <a:solidFill>
                  <a:srgbClr val="073763"/>
                </a:solidFill>
                <a:highlight>
                  <a:schemeClr val="lt1"/>
                </a:highlight>
                <a:latin typeface="Calibri"/>
                <a:ea typeface="Calibri"/>
                <a:cs typeface="Calibri"/>
                <a:sym typeface="Calibri"/>
              </a:rPr>
              <a:t>،</a:t>
            </a:r>
            <a:r>
              <a:rPr lang="en" sz="5423" b="1">
                <a:solidFill>
                  <a:srgbClr val="073763"/>
                </a:solidFill>
                <a:highlight>
                  <a:srgbClr val="FFFFFF"/>
                </a:highlight>
                <a:latin typeface="Calibri"/>
                <a:ea typeface="Calibri"/>
                <a:cs typeface="Calibri"/>
                <a:sym typeface="Calibri"/>
              </a:rPr>
              <a:t> وجبة</a:t>
            </a:r>
            <a:r>
              <a:rPr lang="en" sz="5423">
                <a:solidFill>
                  <a:srgbClr val="073763"/>
                </a:solidFill>
                <a:highlight>
                  <a:srgbClr val="FFFFFF"/>
                </a:highlight>
                <a:latin typeface="Calibri"/>
                <a:ea typeface="Calibri"/>
                <a:cs typeface="Calibri"/>
                <a:sym typeface="Calibri"/>
              </a:rPr>
              <a:t>   Feminine plural  </a:t>
            </a:r>
            <a:r>
              <a:rPr lang="en" sz="5423" b="1">
                <a:solidFill>
                  <a:srgbClr val="073763"/>
                </a:solidFill>
                <a:highlight>
                  <a:srgbClr val="FFFFFF"/>
                </a:highlight>
                <a:latin typeface="Calibri"/>
                <a:ea typeface="Calibri"/>
                <a:cs typeface="Calibri"/>
                <a:sym typeface="Calibri"/>
              </a:rPr>
              <a:t>أصداف، زهور</a:t>
            </a:r>
            <a:r>
              <a:rPr lang="en" sz="5423" b="1">
                <a:solidFill>
                  <a:srgbClr val="073763"/>
                </a:solidFill>
                <a:highlight>
                  <a:schemeClr val="lt1"/>
                </a:highlight>
                <a:latin typeface="Calibri"/>
                <a:ea typeface="Calibri"/>
                <a:cs typeface="Calibri"/>
                <a:sym typeface="Calibri"/>
              </a:rPr>
              <a:t>،</a:t>
            </a:r>
            <a:r>
              <a:rPr lang="en" sz="5423" b="1">
                <a:solidFill>
                  <a:srgbClr val="073763"/>
                </a:solidFill>
                <a:highlight>
                  <a:srgbClr val="FFFFFF"/>
                </a:highlight>
                <a:latin typeface="Calibri"/>
                <a:ea typeface="Calibri"/>
                <a:cs typeface="Calibri"/>
                <a:sym typeface="Calibri"/>
              </a:rPr>
              <a:t> وجبات</a:t>
            </a:r>
            <a:endParaRPr sz="5423" b="1">
              <a:solidFill>
                <a:srgbClr val="073763"/>
              </a:solidFill>
              <a:highlight>
                <a:srgbClr val="FFFFFF"/>
              </a:highlight>
              <a:latin typeface="Calibri"/>
              <a:ea typeface="Calibri"/>
              <a:cs typeface="Calibri"/>
              <a:sym typeface="Calibri"/>
            </a:endParaRPr>
          </a:p>
          <a:p>
            <a:pPr marL="0" lvl="0" indent="0" algn="l" rtl="0">
              <a:spcBef>
                <a:spcPts val="1200"/>
              </a:spcBef>
              <a:spcAft>
                <a:spcPts val="0"/>
              </a:spcAft>
              <a:buNone/>
            </a:pPr>
            <a:endParaRPr sz="1400">
              <a:solidFill>
                <a:srgbClr val="073763"/>
              </a:solidFill>
              <a:highlight>
                <a:srgbClr val="FFFFFF"/>
              </a:highlight>
              <a:latin typeface="Calibri"/>
              <a:ea typeface="Calibri"/>
              <a:cs typeface="Calibri"/>
              <a:sym typeface="Calibri"/>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0" y="0"/>
            <a:ext cx="9144000" cy="236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700">
                <a:latin typeface="Calibri"/>
                <a:ea typeface="Calibri"/>
                <a:cs typeface="Calibri"/>
                <a:sym typeface="Calibri"/>
              </a:rPr>
              <a:t> 1.Identify the prepositional phrases, gerund, predicates/verb phrases, verbal sentences, direct objects</a:t>
            </a:r>
            <a:endParaRPr sz="1700">
              <a:latin typeface="Calibri"/>
              <a:ea typeface="Calibri"/>
              <a:cs typeface="Calibri"/>
              <a:sym typeface="Calibri"/>
            </a:endParaRPr>
          </a:p>
          <a:p>
            <a:pPr marL="0" marR="38100" lvl="0" indent="0" algn="r" rtl="1">
              <a:lnSpc>
                <a:spcPct val="114285"/>
              </a:lnSpc>
              <a:spcBef>
                <a:spcPts val="0"/>
              </a:spcBef>
              <a:spcAft>
                <a:spcPts val="0"/>
              </a:spcAft>
              <a:buNone/>
            </a:pPr>
            <a:r>
              <a:rPr lang="en" sz="1700">
                <a:highlight>
                  <a:srgbClr val="FFFFFF"/>
                </a:highlight>
                <a:latin typeface="Calibri"/>
                <a:ea typeface="Calibri"/>
                <a:cs typeface="Calibri"/>
                <a:sym typeface="Calibri"/>
              </a:rPr>
              <a:t>تعرف على شبه جملة مكونة من جار ومجرور، جملة فعلية، صيغة المصدر، المفعول به</a:t>
            </a:r>
            <a:endParaRPr sz="1700">
              <a:highlight>
                <a:srgbClr val="FFFFFF"/>
              </a:highlight>
              <a:latin typeface="Calibri"/>
              <a:ea typeface="Calibri"/>
              <a:cs typeface="Calibri"/>
              <a:sym typeface="Calibri"/>
            </a:endParaRPr>
          </a:p>
          <a:p>
            <a:pPr marL="0" lvl="0" indent="0" algn="l" rtl="0">
              <a:spcBef>
                <a:spcPts val="0"/>
              </a:spcBef>
              <a:spcAft>
                <a:spcPts val="0"/>
              </a:spcAft>
              <a:buSzPts val="990"/>
              <a:buNone/>
            </a:pPr>
            <a:r>
              <a:rPr lang="en" sz="1740">
                <a:latin typeface="Calibri"/>
                <a:ea typeface="Calibri"/>
                <a:cs typeface="Calibri"/>
                <a:sym typeface="Calibri"/>
              </a:rPr>
              <a:t>2. Create sentences using the verb form of “enjoyment” in the third person in the feminine and masculine forms. What pattern to you notice? </a:t>
            </a:r>
            <a:endParaRPr sz="1740">
              <a:latin typeface="Calibri"/>
              <a:ea typeface="Calibri"/>
              <a:cs typeface="Calibri"/>
              <a:sym typeface="Calibri"/>
            </a:endParaRPr>
          </a:p>
          <a:p>
            <a:pPr marL="0" lvl="0" indent="0" algn="r" rtl="1">
              <a:spcBef>
                <a:spcPts val="0"/>
              </a:spcBef>
              <a:spcAft>
                <a:spcPts val="0"/>
              </a:spcAft>
              <a:buSzPts val="990"/>
              <a:buNone/>
            </a:pPr>
            <a:r>
              <a:rPr lang="en" sz="1740">
                <a:latin typeface="Calibri"/>
                <a:ea typeface="Calibri"/>
                <a:cs typeface="Calibri"/>
                <a:sym typeface="Calibri"/>
              </a:rPr>
              <a:t>  “كون / كوني جملا باستخدام صيغة فعل “الإستمتاع. ماذا تلاحظ / تلاحظين؟   </a:t>
            </a:r>
            <a:endParaRPr sz="1740">
              <a:latin typeface="Calibri"/>
              <a:ea typeface="Calibri"/>
              <a:cs typeface="Calibri"/>
              <a:sym typeface="Calibri"/>
            </a:endParaRPr>
          </a:p>
          <a:p>
            <a:pPr marL="0" lvl="0" indent="0" algn="l" rtl="0">
              <a:spcBef>
                <a:spcPts val="0"/>
              </a:spcBef>
              <a:spcAft>
                <a:spcPts val="0"/>
              </a:spcAft>
              <a:buSzPts val="990"/>
              <a:buNone/>
            </a:pPr>
            <a:r>
              <a:rPr lang="en" sz="1740">
                <a:latin typeface="Calibri"/>
                <a:ea typeface="Calibri"/>
                <a:cs typeface="Calibri"/>
                <a:sym typeface="Calibri"/>
              </a:rPr>
              <a:t>3. Identify a verb that has a synonym                                                                         تعرف على فعل ومرادفه </a:t>
            </a:r>
            <a:endParaRPr sz="1740">
              <a:latin typeface="Calibri"/>
              <a:ea typeface="Calibri"/>
              <a:cs typeface="Calibri"/>
              <a:sym typeface="Calibri"/>
            </a:endParaRPr>
          </a:p>
        </p:txBody>
      </p:sp>
      <p:sp>
        <p:nvSpPr>
          <p:cNvPr id="84" name="Google Shape;84;p16"/>
          <p:cNvSpPr txBox="1">
            <a:spLocks noGrp="1"/>
          </p:cNvSpPr>
          <p:nvPr>
            <p:ph type="body" idx="1"/>
          </p:nvPr>
        </p:nvSpPr>
        <p:spPr>
          <a:xfrm>
            <a:off x="0" y="2367450"/>
            <a:ext cx="9144000" cy="2631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127" dirty="0">
                <a:solidFill>
                  <a:srgbClr val="1C4587"/>
                </a:solidFill>
                <a:latin typeface="Calibri"/>
                <a:ea typeface="Calibri"/>
                <a:cs typeface="Calibri"/>
                <a:sym typeface="Calibri"/>
              </a:rPr>
              <a:t>in the farm </a:t>
            </a:r>
            <a:r>
              <a:rPr lang="en" sz="7200" dirty="0" err="1">
                <a:solidFill>
                  <a:srgbClr val="1C4587"/>
                </a:solidFill>
                <a:latin typeface="Calibri"/>
                <a:ea typeface="Calibri"/>
                <a:cs typeface="Calibri"/>
                <a:sym typeface="Calibri"/>
              </a:rPr>
              <a:t>في</a:t>
            </a:r>
            <a:r>
              <a:rPr lang="en" sz="7200" dirty="0">
                <a:solidFill>
                  <a:srgbClr val="1C4587"/>
                </a:solidFill>
                <a:latin typeface="Calibri"/>
                <a:ea typeface="Calibri"/>
                <a:cs typeface="Calibri"/>
                <a:sym typeface="Calibri"/>
              </a:rPr>
              <a:t> </a:t>
            </a:r>
            <a:r>
              <a:rPr lang="en" sz="7200" dirty="0" err="1">
                <a:solidFill>
                  <a:srgbClr val="1C4587"/>
                </a:solidFill>
                <a:latin typeface="Calibri"/>
                <a:ea typeface="Calibri"/>
                <a:cs typeface="Calibri"/>
                <a:sym typeface="Calibri"/>
              </a:rPr>
              <a:t>المزرعة</a:t>
            </a:r>
            <a:r>
              <a:rPr lang="en" sz="7200" dirty="0">
                <a:solidFill>
                  <a:srgbClr val="1C4587"/>
                </a:solidFill>
                <a:latin typeface="Calibri"/>
                <a:ea typeface="Calibri"/>
                <a:cs typeface="Calibri"/>
                <a:sym typeface="Calibri"/>
              </a:rPr>
              <a:t>	</a:t>
            </a:r>
            <a:r>
              <a:rPr lang="en" sz="7127" dirty="0">
                <a:solidFill>
                  <a:srgbClr val="1C4587"/>
                </a:solidFill>
                <a:latin typeface="Calibri"/>
                <a:ea typeface="Calibri"/>
                <a:cs typeface="Calibri"/>
                <a:sym typeface="Calibri"/>
              </a:rPr>
              <a:t>	              see the sunset </a:t>
            </a:r>
            <a:r>
              <a:rPr lang="en" sz="7200" dirty="0" err="1">
                <a:solidFill>
                  <a:srgbClr val="1C4587"/>
                </a:solidFill>
                <a:latin typeface="Calibri"/>
                <a:ea typeface="Calibri"/>
                <a:cs typeface="Calibri"/>
                <a:sym typeface="Calibri"/>
              </a:rPr>
              <a:t>رؤية</a:t>
            </a:r>
            <a:r>
              <a:rPr lang="en" sz="7200" dirty="0">
                <a:solidFill>
                  <a:srgbClr val="1C4587"/>
                </a:solidFill>
                <a:latin typeface="Calibri"/>
                <a:ea typeface="Calibri"/>
                <a:cs typeface="Calibri"/>
                <a:sym typeface="Calibri"/>
              </a:rPr>
              <a:t> </a:t>
            </a:r>
            <a:r>
              <a:rPr lang="en" sz="7200" dirty="0" err="1">
                <a:solidFill>
                  <a:srgbClr val="1C4587"/>
                </a:solidFill>
                <a:latin typeface="Calibri"/>
                <a:ea typeface="Calibri"/>
                <a:cs typeface="Calibri"/>
                <a:sym typeface="Calibri"/>
              </a:rPr>
              <a:t>غروب</a:t>
            </a:r>
            <a:r>
              <a:rPr lang="en" sz="7200" dirty="0">
                <a:solidFill>
                  <a:srgbClr val="1C4587"/>
                </a:solidFill>
                <a:latin typeface="Calibri"/>
                <a:ea typeface="Calibri"/>
                <a:cs typeface="Calibri"/>
                <a:sym typeface="Calibri"/>
              </a:rPr>
              <a:t> </a:t>
            </a:r>
            <a:r>
              <a:rPr lang="en" sz="7200" dirty="0" err="1">
                <a:solidFill>
                  <a:srgbClr val="1C4587"/>
                </a:solidFill>
                <a:latin typeface="Calibri"/>
                <a:ea typeface="Calibri"/>
                <a:cs typeface="Calibri"/>
                <a:sym typeface="Calibri"/>
              </a:rPr>
              <a:t>الشمس</a:t>
            </a:r>
            <a:r>
              <a:rPr lang="en" sz="7200" dirty="0">
                <a:solidFill>
                  <a:srgbClr val="1C4587"/>
                </a:solidFill>
                <a:latin typeface="Calibri"/>
                <a:ea typeface="Calibri"/>
                <a:cs typeface="Calibri"/>
                <a:sym typeface="Calibri"/>
              </a:rPr>
              <a:t>  </a:t>
            </a:r>
            <a:endParaRPr sz="7200" dirty="0">
              <a:solidFill>
                <a:srgbClr val="1C4587"/>
              </a:solidFill>
              <a:latin typeface="Calibri"/>
              <a:ea typeface="Calibri"/>
              <a:cs typeface="Calibri"/>
              <a:sym typeface="Calibri"/>
            </a:endParaRPr>
          </a:p>
          <a:p>
            <a:pPr marL="0" lvl="0" indent="0" algn="l" rtl="0">
              <a:spcBef>
                <a:spcPts val="1000"/>
              </a:spcBef>
              <a:spcAft>
                <a:spcPts val="0"/>
              </a:spcAft>
              <a:buNone/>
            </a:pPr>
            <a:r>
              <a:rPr lang="en" sz="7127" dirty="0">
                <a:solidFill>
                  <a:srgbClr val="1C4587"/>
                </a:solidFill>
                <a:latin typeface="Calibri"/>
                <a:ea typeface="Calibri"/>
                <a:cs typeface="Calibri"/>
                <a:sym typeface="Calibri"/>
              </a:rPr>
              <a:t>sightseeing in the prairies </a:t>
            </a:r>
            <a:r>
              <a:rPr lang="en" sz="6800" dirty="0" err="1">
                <a:solidFill>
                  <a:srgbClr val="1C4587"/>
                </a:solidFill>
                <a:highlight>
                  <a:schemeClr val="lt1"/>
                </a:highlight>
                <a:latin typeface="Calibri"/>
                <a:ea typeface="Calibri"/>
                <a:cs typeface="Calibri"/>
                <a:sym typeface="Calibri"/>
              </a:rPr>
              <a:t>التنزه</a:t>
            </a:r>
            <a:r>
              <a:rPr lang="en" sz="6800" dirty="0">
                <a:solidFill>
                  <a:srgbClr val="1C4587"/>
                </a:solidFill>
                <a:highlight>
                  <a:schemeClr val="lt1"/>
                </a:highlight>
                <a:latin typeface="Calibri"/>
                <a:ea typeface="Calibri"/>
                <a:cs typeface="Calibri"/>
                <a:sym typeface="Calibri"/>
              </a:rPr>
              <a:t> </a:t>
            </a:r>
            <a:r>
              <a:rPr lang="en" sz="6800" dirty="0" err="1">
                <a:solidFill>
                  <a:srgbClr val="1C4587"/>
                </a:solidFill>
                <a:highlight>
                  <a:schemeClr val="lt1"/>
                </a:highlight>
                <a:latin typeface="Calibri"/>
                <a:ea typeface="Calibri"/>
                <a:cs typeface="Calibri"/>
                <a:sym typeface="Calibri"/>
              </a:rPr>
              <a:t>في</a:t>
            </a:r>
            <a:r>
              <a:rPr lang="en" sz="6800" dirty="0">
                <a:solidFill>
                  <a:srgbClr val="1C4587"/>
                </a:solidFill>
                <a:highlight>
                  <a:schemeClr val="lt1"/>
                </a:highlight>
                <a:latin typeface="Calibri"/>
                <a:ea typeface="Calibri"/>
                <a:cs typeface="Calibri"/>
                <a:sym typeface="Calibri"/>
              </a:rPr>
              <a:t> </a:t>
            </a:r>
            <a:r>
              <a:rPr lang="en" sz="6800" dirty="0" err="1">
                <a:solidFill>
                  <a:srgbClr val="1C4587"/>
                </a:solidFill>
                <a:highlight>
                  <a:schemeClr val="lt1"/>
                </a:highlight>
                <a:latin typeface="Calibri"/>
                <a:ea typeface="Calibri"/>
                <a:cs typeface="Calibri"/>
                <a:sym typeface="Calibri"/>
              </a:rPr>
              <a:t>البراري</a:t>
            </a:r>
            <a:r>
              <a:rPr lang="en" sz="7127" dirty="0">
                <a:solidFill>
                  <a:srgbClr val="1C4587"/>
                </a:solidFill>
                <a:latin typeface="Calibri"/>
                <a:ea typeface="Calibri"/>
                <a:cs typeface="Calibri"/>
                <a:sym typeface="Calibri"/>
              </a:rPr>
              <a:t>	              walking by the seashore </a:t>
            </a:r>
            <a:r>
              <a:rPr lang="en" sz="6800" dirty="0" err="1">
                <a:solidFill>
                  <a:srgbClr val="1C4587"/>
                </a:solidFill>
                <a:highlight>
                  <a:schemeClr val="lt1"/>
                </a:highlight>
                <a:latin typeface="Calibri"/>
                <a:ea typeface="Calibri"/>
                <a:cs typeface="Calibri"/>
                <a:sym typeface="Calibri"/>
              </a:rPr>
              <a:t>المشي</a:t>
            </a:r>
            <a:r>
              <a:rPr lang="en" sz="6800" dirty="0">
                <a:solidFill>
                  <a:srgbClr val="1C4587"/>
                </a:solidFill>
                <a:highlight>
                  <a:schemeClr val="lt1"/>
                </a:highlight>
                <a:latin typeface="Calibri"/>
                <a:ea typeface="Calibri"/>
                <a:cs typeface="Calibri"/>
                <a:sym typeface="Calibri"/>
              </a:rPr>
              <a:t> </a:t>
            </a:r>
            <a:r>
              <a:rPr lang="en" sz="6800" dirty="0" err="1">
                <a:solidFill>
                  <a:srgbClr val="1C4587"/>
                </a:solidFill>
                <a:highlight>
                  <a:schemeClr val="lt1"/>
                </a:highlight>
                <a:latin typeface="Calibri"/>
                <a:ea typeface="Calibri"/>
                <a:cs typeface="Calibri"/>
                <a:sym typeface="Calibri"/>
              </a:rPr>
              <a:t>على</a:t>
            </a:r>
            <a:r>
              <a:rPr lang="en" sz="6800" dirty="0">
                <a:solidFill>
                  <a:srgbClr val="1C4587"/>
                </a:solidFill>
                <a:highlight>
                  <a:schemeClr val="lt1"/>
                </a:highlight>
                <a:latin typeface="Calibri"/>
                <a:ea typeface="Calibri"/>
                <a:cs typeface="Calibri"/>
                <a:sym typeface="Calibri"/>
              </a:rPr>
              <a:t> </a:t>
            </a:r>
            <a:r>
              <a:rPr lang="en" sz="6800" dirty="0" err="1">
                <a:solidFill>
                  <a:srgbClr val="1C4587"/>
                </a:solidFill>
                <a:highlight>
                  <a:schemeClr val="lt1"/>
                </a:highlight>
                <a:latin typeface="Calibri"/>
                <a:ea typeface="Calibri"/>
                <a:cs typeface="Calibri"/>
                <a:sym typeface="Calibri"/>
              </a:rPr>
              <a:t>شاطئ</a:t>
            </a:r>
            <a:r>
              <a:rPr lang="en" sz="6800" dirty="0">
                <a:solidFill>
                  <a:srgbClr val="1C4587"/>
                </a:solidFill>
                <a:highlight>
                  <a:schemeClr val="lt1"/>
                </a:highlight>
                <a:latin typeface="Calibri"/>
                <a:ea typeface="Calibri"/>
                <a:cs typeface="Calibri"/>
                <a:sym typeface="Calibri"/>
              </a:rPr>
              <a:t> </a:t>
            </a:r>
            <a:r>
              <a:rPr lang="en" sz="6800" dirty="0" err="1">
                <a:solidFill>
                  <a:srgbClr val="1C4587"/>
                </a:solidFill>
                <a:highlight>
                  <a:schemeClr val="lt1"/>
                </a:highlight>
                <a:latin typeface="Calibri"/>
                <a:ea typeface="Calibri"/>
                <a:cs typeface="Calibri"/>
                <a:sym typeface="Calibri"/>
              </a:rPr>
              <a:t>البحر</a:t>
            </a:r>
            <a:endParaRPr sz="7127" dirty="0">
              <a:solidFill>
                <a:srgbClr val="1C4587"/>
              </a:solidFill>
              <a:latin typeface="Calibri"/>
              <a:ea typeface="Calibri"/>
              <a:cs typeface="Calibri"/>
              <a:sym typeface="Calibri"/>
            </a:endParaRPr>
          </a:p>
          <a:p>
            <a:pPr marL="0" lvl="0" indent="0" algn="l" rtl="0">
              <a:spcBef>
                <a:spcPts val="1000"/>
              </a:spcBef>
              <a:spcAft>
                <a:spcPts val="0"/>
              </a:spcAft>
              <a:buNone/>
            </a:pPr>
            <a:r>
              <a:rPr lang="en" sz="7127" dirty="0">
                <a:solidFill>
                  <a:srgbClr val="1C4587"/>
                </a:solidFill>
                <a:latin typeface="Calibri"/>
                <a:ea typeface="Calibri"/>
                <a:cs typeface="Calibri"/>
                <a:sym typeface="Calibri"/>
              </a:rPr>
              <a:t>picking up flowers </a:t>
            </a:r>
            <a:r>
              <a:rPr lang="en" sz="7300" dirty="0" err="1">
                <a:solidFill>
                  <a:srgbClr val="1C4587"/>
                </a:solidFill>
                <a:highlight>
                  <a:schemeClr val="lt1"/>
                </a:highlight>
                <a:latin typeface="Calibri"/>
                <a:ea typeface="Calibri"/>
                <a:cs typeface="Calibri"/>
                <a:sym typeface="Calibri"/>
              </a:rPr>
              <a:t>قطف</a:t>
            </a:r>
            <a:r>
              <a:rPr lang="en" sz="7300" dirty="0">
                <a:solidFill>
                  <a:srgbClr val="1C4587"/>
                </a:solidFill>
                <a:highlight>
                  <a:schemeClr val="lt1"/>
                </a:highlight>
                <a:latin typeface="Calibri"/>
                <a:ea typeface="Calibri"/>
                <a:cs typeface="Calibri"/>
                <a:sym typeface="Calibri"/>
              </a:rPr>
              <a:t> </a:t>
            </a:r>
            <a:r>
              <a:rPr lang="en" sz="7300" dirty="0" err="1">
                <a:solidFill>
                  <a:srgbClr val="1C4587"/>
                </a:solidFill>
                <a:highlight>
                  <a:schemeClr val="lt1"/>
                </a:highlight>
                <a:latin typeface="Calibri"/>
                <a:ea typeface="Calibri"/>
                <a:cs typeface="Calibri"/>
                <a:sym typeface="Calibri"/>
              </a:rPr>
              <a:t>الزهور</a:t>
            </a:r>
            <a:r>
              <a:rPr lang="en" sz="7300" dirty="0">
                <a:solidFill>
                  <a:srgbClr val="1C4587"/>
                </a:solidFill>
                <a:highlight>
                  <a:schemeClr val="lt1"/>
                </a:highlight>
                <a:latin typeface="Calibri"/>
                <a:ea typeface="Calibri"/>
                <a:cs typeface="Calibri"/>
                <a:sym typeface="Calibri"/>
              </a:rPr>
              <a:t>  </a:t>
            </a:r>
            <a:r>
              <a:rPr lang="en" sz="7200" dirty="0">
                <a:solidFill>
                  <a:srgbClr val="1C4587"/>
                </a:solidFill>
                <a:latin typeface="Calibri"/>
                <a:ea typeface="Calibri"/>
                <a:cs typeface="Calibri"/>
                <a:sym typeface="Calibri"/>
              </a:rPr>
              <a:t>	</a:t>
            </a:r>
            <a:r>
              <a:rPr lang="en" sz="7127" dirty="0">
                <a:solidFill>
                  <a:srgbClr val="1C4587"/>
                </a:solidFill>
                <a:latin typeface="Calibri"/>
                <a:ea typeface="Calibri"/>
                <a:cs typeface="Calibri"/>
                <a:sym typeface="Calibri"/>
              </a:rPr>
              <a:t>              picking up seashells </a:t>
            </a:r>
            <a:r>
              <a:rPr lang="en" sz="7127" dirty="0" err="1">
                <a:solidFill>
                  <a:srgbClr val="1C4587"/>
                </a:solidFill>
                <a:latin typeface="Calibri"/>
                <a:ea typeface="Calibri"/>
                <a:cs typeface="Calibri"/>
                <a:sym typeface="Calibri"/>
              </a:rPr>
              <a:t>ال</a:t>
            </a:r>
            <a:r>
              <a:rPr lang="en" sz="7127" dirty="0">
                <a:solidFill>
                  <a:srgbClr val="1C4587"/>
                </a:solidFill>
                <a:latin typeface="Calibri"/>
                <a:ea typeface="Calibri"/>
                <a:cs typeface="Calibri"/>
                <a:sym typeface="Calibri"/>
              </a:rPr>
              <a:t>ـــ</a:t>
            </a:r>
            <a:r>
              <a:rPr lang="en" sz="7127" dirty="0" err="1">
                <a:solidFill>
                  <a:srgbClr val="1C4587"/>
                </a:solidFill>
                <a:latin typeface="Calibri"/>
                <a:ea typeface="Calibri"/>
                <a:cs typeface="Calibri"/>
                <a:sym typeface="Calibri"/>
              </a:rPr>
              <a:t>ت</a:t>
            </a:r>
            <a:r>
              <a:rPr lang="en" sz="7127" dirty="0">
                <a:solidFill>
                  <a:srgbClr val="1C4587"/>
                </a:solidFill>
                <a:latin typeface="Calibri"/>
                <a:ea typeface="Calibri"/>
                <a:cs typeface="Calibri"/>
                <a:sym typeface="Calibri"/>
              </a:rPr>
              <a:t>ـــ</a:t>
            </a:r>
            <a:r>
              <a:rPr lang="en" sz="7127" dirty="0" err="1">
                <a:solidFill>
                  <a:srgbClr val="1C4587"/>
                </a:solidFill>
                <a:latin typeface="Calibri"/>
                <a:ea typeface="Calibri"/>
                <a:cs typeface="Calibri"/>
                <a:sym typeface="Calibri"/>
              </a:rPr>
              <a:t>ق</a:t>
            </a:r>
            <a:r>
              <a:rPr lang="en" sz="7127" dirty="0">
                <a:solidFill>
                  <a:srgbClr val="1C4587"/>
                </a:solidFill>
                <a:latin typeface="Calibri"/>
                <a:ea typeface="Calibri"/>
                <a:cs typeface="Calibri"/>
                <a:sym typeface="Calibri"/>
              </a:rPr>
              <a:t>ــــ</a:t>
            </a:r>
            <a:r>
              <a:rPr lang="en" sz="7127" dirty="0" err="1">
                <a:solidFill>
                  <a:srgbClr val="1C4587"/>
                </a:solidFill>
                <a:latin typeface="Calibri"/>
                <a:ea typeface="Calibri"/>
                <a:cs typeface="Calibri"/>
                <a:sym typeface="Calibri"/>
              </a:rPr>
              <a:t>اط</a:t>
            </a:r>
            <a:r>
              <a:rPr lang="en" sz="7127" dirty="0">
                <a:solidFill>
                  <a:srgbClr val="1C4587"/>
                </a:solidFill>
                <a:latin typeface="Calibri"/>
                <a:ea typeface="Calibri"/>
                <a:cs typeface="Calibri"/>
                <a:sym typeface="Calibri"/>
              </a:rPr>
              <a:t> </a:t>
            </a:r>
            <a:r>
              <a:rPr lang="en" sz="7127" dirty="0" err="1">
                <a:solidFill>
                  <a:srgbClr val="1C4587"/>
                </a:solidFill>
                <a:latin typeface="Calibri"/>
                <a:ea typeface="Calibri"/>
                <a:cs typeface="Calibri"/>
                <a:sym typeface="Calibri"/>
              </a:rPr>
              <a:t>أص</a:t>
            </a:r>
            <a:r>
              <a:rPr lang="en" sz="7127" dirty="0">
                <a:solidFill>
                  <a:srgbClr val="1C4587"/>
                </a:solidFill>
                <a:latin typeface="Calibri"/>
                <a:ea typeface="Calibri"/>
                <a:cs typeface="Calibri"/>
                <a:sym typeface="Calibri"/>
              </a:rPr>
              <a:t>ـــ</a:t>
            </a:r>
            <a:r>
              <a:rPr lang="en" sz="7127" dirty="0" err="1">
                <a:solidFill>
                  <a:srgbClr val="1C4587"/>
                </a:solidFill>
                <a:latin typeface="Calibri"/>
                <a:ea typeface="Calibri"/>
                <a:cs typeface="Calibri"/>
                <a:sym typeface="Calibri"/>
              </a:rPr>
              <a:t>داف</a:t>
            </a:r>
            <a:r>
              <a:rPr lang="en" sz="7127" dirty="0">
                <a:solidFill>
                  <a:srgbClr val="1C4587"/>
                </a:solidFill>
                <a:latin typeface="Calibri"/>
                <a:ea typeface="Calibri"/>
                <a:cs typeface="Calibri"/>
                <a:sym typeface="Calibri"/>
              </a:rPr>
              <a:t> </a:t>
            </a:r>
            <a:r>
              <a:rPr lang="en" sz="7127" dirty="0" err="1">
                <a:solidFill>
                  <a:srgbClr val="1C4587"/>
                </a:solidFill>
                <a:latin typeface="Calibri"/>
                <a:ea typeface="Calibri"/>
                <a:cs typeface="Calibri"/>
                <a:sym typeface="Calibri"/>
              </a:rPr>
              <a:t>بحرية</a:t>
            </a:r>
            <a:endParaRPr sz="7127" dirty="0">
              <a:solidFill>
                <a:srgbClr val="1C4587"/>
              </a:solidFill>
              <a:latin typeface="Calibri"/>
              <a:ea typeface="Calibri"/>
              <a:cs typeface="Calibri"/>
              <a:sym typeface="Calibri"/>
            </a:endParaRPr>
          </a:p>
          <a:p>
            <a:pPr marL="0" lvl="0" indent="0" algn="l" rtl="0">
              <a:spcBef>
                <a:spcPts val="1000"/>
              </a:spcBef>
              <a:spcAft>
                <a:spcPts val="0"/>
              </a:spcAft>
              <a:buNone/>
            </a:pPr>
            <a:r>
              <a:rPr lang="en" sz="7127" dirty="0">
                <a:solidFill>
                  <a:srgbClr val="1C4587"/>
                </a:solidFill>
                <a:latin typeface="Calibri"/>
                <a:ea typeface="Calibri"/>
                <a:cs typeface="Calibri"/>
                <a:sym typeface="Calibri"/>
              </a:rPr>
              <a:t>enjoys the breeze </a:t>
            </a:r>
            <a:r>
              <a:rPr lang="en" sz="7127" dirty="0" err="1">
                <a:solidFill>
                  <a:srgbClr val="1C4587"/>
                </a:solidFill>
                <a:latin typeface="Calibri"/>
                <a:ea typeface="Calibri"/>
                <a:cs typeface="Calibri"/>
                <a:sym typeface="Calibri"/>
              </a:rPr>
              <a:t>يستمتع</a:t>
            </a:r>
            <a:r>
              <a:rPr lang="en" sz="7127" dirty="0">
                <a:solidFill>
                  <a:srgbClr val="1C4587"/>
                </a:solidFill>
                <a:latin typeface="Calibri"/>
                <a:ea typeface="Calibri"/>
                <a:cs typeface="Calibri"/>
                <a:sym typeface="Calibri"/>
              </a:rPr>
              <a:t> </a:t>
            </a:r>
            <a:r>
              <a:rPr lang="en" sz="7127" dirty="0" err="1">
                <a:solidFill>
                  <a:srgbClr val="1C4587"/>
                </a:solidFill>
                <a:latin typeface="Calibri"/>
                <a:ea typeface="Calibri"/>
                <a:cs typeface="Calibri"/>
                <a:sym typeface="Calibri"/>
              </a:rPr>
              <a:t>برائحة</a:t>
            </a:r>
            <a:r>
              <a:rPr lang="en" sz="7127" dirty="0">
                <a:solidFill>
                  <a:srgbClr val="1C4587"/>
                </a:solidFill>
                <a:latin typeface="Calibri"/>
                <a:ea typeface="Calibri"/>
                <a:cs typeface="Calibri"/>
                <a:sym typeface="Calibri"/>
              </a:rPr>
              <a:t> </a:t>
            </a:r>
            <a:r>
              <a:rPr lang="en" sz="7127" dirty="0" err="1">
                <a:solidFill>
                  <a:srgbClr val="1C4587"/>
                </a:solidFill>
                <a:latin typeface="Calibri"/>
                <a:ea typeface="Calibri"/>
                <a:cs typeface="Calibri"/>
                <a:sym typeface="Calibri"/>
              </a:rPr>
              <a:t>الورود</a:t>
            </a:r>
            <a:r>
              <a:rPr lang="en" sz="7127" dirty="0">
                <a:solidFill>
                  <a:srgbClr val="1C4587"/>
                </a:solidFill>
                <a:latin typeface="Calibri"/>
                <a:ea typeface="Calibri"/>
                <a:cs typeface="Calibri"/>
                <a:sym typeface="Calibri"/>
              </a:rPr>
              <a:t>	              listening to the sound of waves</a:t>
            </a:r>
            <a:r>
              <a:rPr lang="en" sz="7127" dirty="0">
                <a:solidFill>
                  <a:srgbClr val="1C4587"/>
                </a:solidFill>
                <a:highlight>
                  <a:srgbClr val="FFFFFF"/>
                </a:highlight>
                <a:latin typeface="Calibri"/>
                <a:ea typeface="Calibri"/>
                <a:cs typeface="Calibri"/>
                <a:sym typeface="Calibri"/>
              </a:rPr>
              <a:t> </a:t>
            </a:r>
            <a:r>
              <a:rPr lang="en" sz="7100" dirty="0" err="1">
                <a:solidFill>
                  <a:srgbClr val="1C4587"/>
                </a:solidFill>
                <a:highlight>
                  <a:srgbClr val="FFFFFF"/>
                </a:highlight>
                <a:latin typeface="Arial"/>
                <a:ea typeface="Arial"/>
                <a:cs typeface="Arial"/>
                <a:sym typeface="Arial"/>
              </a:rPr>
              <a:t>سماع</a:t>
            </a:r>
            <a:r>
              <a:rPr lang="en" sz="7100" dirty="0">
                <a:solidFill>
                  <a:srgbClr val="1C4587"/>
                </a:solidFill>
                <a:highlight>
                  <a:srgbClr val="FFFFFF"/>
                </a:highlight>
                <a:latin typeface="Arial"/>
                <a:ea typeface="Arial"/>
                <a:cs typeface="Arial"/>
                <a:sym typeface="Arial"/>
              </a:rPr>
              <a:t> </a:t>
            </a:r>
            <a:r>
              <a:rPr lang="en" sz="7100" dirty="0" err="1">
                <a:solidFill>
                  <a:srgbClr val="1C4587"/>
                </a:solidFill>
                <a:highlight>
                  <a:srgbClr val="FFFFFF"/>
                </a:highlight>
                <a:latin typeface="Arial"/>
                <a:ea typeface="Arial"/>
                <a:cs typeface="Arial"/>
                <a:sym typeface="Arial"/>
              </a:rPr>
              <a:t>أصوات</a:t>
            </a:r>
            <a:r>
              <a:rPr lang="en" sz="7100" dirty="0">
                <a:solidFill>
                  <a:srgbClr val="1C4587"/>
                </a:solidFill>
                <a:highlight>
                  <a:srgbClr val="FFFFFF"/>
                </a:highlight>
                <a:latin typeface="Arial"/>
                <a:ea typeface="Arial"/>
                <a:cs typeface="Arial"/>
                <a:sym typeface="Arial"/>
              </a:rPr>
              <a:t> </a:t>
            </a:r>
            <a:r>
              <a:rPr lang="en" sz="7100" dirty="0" err="1">
                <a:solidFill>
                  <a:srgbClr val="1C4587"/>
                </a:solidFill>
                <a:highlight>
                  <a:srgbClr val="FFFFFF"/>
                </a:highlight>
                <a:latin typeface="Arial"/>
                <a:ea typeface="Arial"/>
                <a:cs typeface="Arial"/>
                <a:sym typeface="Arial"/>
              </a:rPr>
              <a:t>الأمواج</a:t>
            </a:r>
            <a:endParaRPr sz="7127" dirty="0">
              <a:solidFill>
                <a:srgbClr val="1C4587"/>
              </a:solidFill>
              <a:highlight>
                <a:srgbClr val="FFFFFF"/>
              </a:highlight>
              <a:latin typeface="Calibri"/>
              <a:ea typeface="Calibri"/>
              <a:cs typeface="Calibri"/>
              <a:sym typeface="Calibri"/>
            </a:endParaRPr>
          </a:p>
          <a:p>
            <a:pPr marL="0" lvl="0" indent="0" algn="l" rtl="0">
              <a:spcBef>
                <a:spcPts val="1000"/>
              </a:spcBef>
              <a:spcAft>
                <a:spcPts val="0"/>
              </a:spcAft>
              <a:buNone/>
            </a:pPr>
            <a:r>
              <a:rPr lang="en" sz="7127" dirty="0">
                <a:solidFill>
                  <a:srgbClr val="1C4587"/>
                </a:solidFill>
                <a:latin typeface="Calibri"/>
                <a:ea typeface="Calibri"/>
                <a:cs typeface="Calibri"/>
                <a:sym typeface="Calibri"/>
              </a:rPr>
              <a:t>eating fresh vegetables </a:t>
            </a:r>
            <a:r>
              <a:rPr lang="en" sz="7127" dirty="0" err="1">
                <a:solidFill>
                  <a:srgbClr val="1C4587"/>
                </a:solidFill>
                <a:latin typeface="Calibri"/>
                <a:ea typeface="Calibri"/>
                <a:cs typeface="Calibri"/>
                <a:sym typeface="Calibri"/>
              </a:rPr>
              <a:t>تناول</a:t>
            </a:r>
            <a:r>
              <a:rPr lang="en" sz="7127" dirty="0">
                <a:solidFill>
                  <a:srgbClr val="1C4587"/>
                </a:solidFill>
                <a:latin typeface="Calibri"/>
                <a:ea typeface="Calibri"/>
                <a:cs typeface="Calibri"/>
                <a:sym typeface="Calibri"/>
              </a:rPr>
              <a:t> </a:t>
            </a:r>
            <a:r>
              <a:rPr lang="en" sz="7127" dirty="0" err="1">
                <a:solidFill>
                  <a:srgbClr val="1C4587"/>
                </a:solidFill>
                <a:latin typeface="Calibri"/>
                <a:ea typeface="Calibri"/>
                <a:cs typeface="Calibri"/>
                <a:sym typeface="Calibri"/>
              </a:rPr>
              <a:t>الخضروات</a:t>
            </a:r>
            <a:r>
              <a:rPr lang="en" sz="7127" dirty="0">
                <a:solidFill>
                  <a:srgbClr val="1C4587"/>
                </a:solidFill>
                <a:latin typeface="Calibri"/>
                <a:ea typeface="Calibri"/>
                <a:cs typeface="Calibri"/>
                <a:sym typeface="Calibri"/>
              </a:rPr>
              <a:t> </a:t>
            </a:r>
            <a:r>
              <a:rPr lang="en" sz="7127" dirty="0" err="1">
                <a:solidFill>
                  <a:srgbClr val="1C4587"/>
                </a:solidFill>
                <a:latin typeface="Calibri"/>
                <a:ea typeface="Calibri"/>
                <a:cs typeface="Calibri"/>
                <a:sym typeface="Calibri"/>
              </a:rPr>
              <a:t>الطازجة</a:t>
            </a:r>
            <a:r>
              <a:rPr lang="en" sz="7127" dirty="0">
                <a:solidFill>
                  <a:srgbClr val="1C4587"/>
                </a:solidFill>
                <a:latin typeface="Calibri"/>
                <a:ea typeface="Calibri"/>
                <a:cs typeface="Calibri"/>
                <a:sym typeface="Calibri"/>
              </a:rPr>
              <a:t>     eating fresh salmon </a:t>
            </a:r>
            <a:r>
              <a:rPr lang="en" sz="7073" dirty="0">
                <a:solidFill>
                  <a:srgbClr val="1C4587"/>
                </a:solidFill>
                <a:highlight>
                  <a:srgbClr val="F8F9FA"/>
                </a:highlight>
                <a:latin typeface="Calibri"/>
                <a:ea typeface="Calibri"/>
                <a:cs typeface="Calibri"/>
                <a:sym typeface="Calibri"/>
              </a:rPr>
              <a:t> </a:t>
            </a:r>
            <a:r>
              <a:rPr lang="en" sz="7073" dirty="0" err="1">
                <a:solidFill>
                  <a:srgbClr val="1C4587"/>
                </a:solidFill>
                <a:highlight>
                  <a:srgbClr val="FFFFFF"/>
                </a:highlight>
                <a:latin typeface="Calibri"/>
                <a:ea typeface="Calibri"/>
                <a:cs typeface="Calibri"/>
                <a:sym typeface="Calibri"/>
              </a:rPr>
              <a:t>أكل</a:t>
            </a:r>
            <a:r>
              <a:rPr lang="en" sz="7073" dirty="0">
                <a:solidFill>
                  <a:srgbClr val="1C4587"/>
                </a:solidFill>
                <a:highlight>
                  <a:srgbClr val="FFFFFF"/>
                </a:highlight>
                <a:latin typeface="Calibri"/>
                <a:ea typeface="Calibri"/>
                <a:cs typeface="Calibri"/>
                <a:sym typeface="Calibri"/>
              </a:rPr>
              <a:t> </a:t>
            </a:r>
            <a:r>
              <a:rPr lang="en" sz="7073" dirty="0" err="1">
                <a:solidFill>
                  <a:srgbClr val="1C4587"/>
                </a:solidFill>
                <a:highlight>
                  <a:srgbClr val="FFFFFF"/>
                </a:highlight>
                <a:latin typeface="Calibri"/>
                <a:ea typeface="Calibri"/>
                <a:cs typeface="Calibri"/>
                <a:sym typeface="Calibri"/>
              </a:rPr>
              <a:t>طجين</a:t>
            </a:r>
            <a:r>
              <a:rPr lang="en" sz="7073" dirty="0">
                <a:solidFill>
                  <a:srgbClr val="1C4587"/>
                </a:solidFill>
                <a:highlight>
                  <a:srgbClr val="FFFFFF"/>
                </a:highlight>
                <a:latin typeface="Calibri"/>
                <a:ea typeface="Calibri"/>
                <a:cs typeface="Calibri"/>
                <a:sym typeface="Calibri"/>
              </a:rPr>
              <a:t> </a:t>
            </a:r>
            <a:r>
              <a:rPr lang="en" sz="7073" dirty="0" err="1">
                <a:solidFill>
                  <a:srgbClr val="1C4587"/>
                </a:solidFill>
                <a:highlight>
                  <a:srgbClr val="FFFFFF"/>
                </a:highlight>
                <a:latin typeface="Calibri"/>
                <a:ea typeface="Calibri"/>
                <a:cs typeface="Calibri"/>
                <a:sym typeface="Calibri"/>
              </a:rPr>
              <a:t>السلمون</a:t>
            </a:r>
            <a:endParaRPr sz="12327" dirty="0">
              <a:solidFill>
                <a:srgbClr val="1C4587"/>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7127" dirty="0">
                <a:solidFill>
                  <a:srgbClr val="1C4587"/>
                </a:solidFill>
                <a:latin typeface="Calibri"/>
                <a:ea typeface="Calibri"/>
                <a:cs typeface="Calibri"/>
                <a:sym typeface="Calibri"/>
              </a:rPr>
              <a:t>With mixed vegetables </a:t>
            </a:r>
            <a:r>
              <a:rPr lang="en" sz="7073" dirty="0" err="1">
                <a:solidFill>
                  <a:srgbClr val="1C4587"/>
                </a:solidFill>
                <a:highlight>
                  <a:srgbClr val="FFFFFF"/>
                </a:highlight>
                <a:latin typeface="Calibri"/>
                <a:ea typeface="Calibri"/>
                <a:cs typeface="Calibri"/>
                <a:sym typeface="Calibri"/>
              </a:rPr>
              <a:t>مع</a:t>
            </a:r>
            <a:r>
              <a:rPr lang="en" sz="7073" dirty="0">
                <a:solidFill>
                  <a:srgbClr val="1C4587"/>
                </a:solidFill>
                <a:highlight>
                  <a:srgbClr val="FFFFFF"/>
                </a:highlight>
                <a:latin typeface="Calibri"/>
                <a:ea typeface="Calibri"/>
                <a:cs typeface="Calibri"/>
                <a:sym typeface="Calibri"/>
              </a:rPr>
              <a:t> </a:t>
            </a:r>
            <a:r>
              <a:rPr lang="en" sz="7073" dirty="0" err="1">
                <a:solidFill>
                  <a:srgbClr val="1C4587"/>
                </a:solidFill>
                <a:highlight>
                  <a:srgbClr val="FFFFFF"/>
                </a:highlight>
                <a:latin typeface="Calibri"/>
                <a:ea typeface="Calibri"/>
                <a:cs typeface="Calibri"/>
                <a:sym typeface="Calibri"/>
              </a:rPr>
              <a:t>الخضار</a:t>
            </a:r>
            <a:r>
              <a:rPr lang="en" sz="7073" dirty="0">
                <a:solidFill>
                  <a:srgbClr val="1C4587"/>
                </a:solidFill>
                <a:highlight>
                  <a:srgbClr val="FFFFFF"/>
                </a:highlight>
                <a:latin typeface="Calibri"/>
                <a:ea typeface="Calibri"/>
                <a:cs typeface="Calibri"/>
                <a:sym typeface="Calibri"/>
              </a:rPr>
              <a:t> </a:t>
            </a:r>
            <a:r>
              <a:rPr lang="en" sz="7073" dirty="0" err="1">
                <a:solidFill>
                  <a:srgbClr val="1C4587"/>
                </a:solidFill>
                <a:highlight>
                  <a:srgbClr val="FFFFFF"/>
                </a:highlight>
                <a:latin typeface="Calibri"/>
                <a:ea typeface="Calibri"/>
                <a:cs typeface="Calibri"/>
                <a:sym typeface="Calibri"/>
              </a:rPr>
              <a:t>المشكلة</a:t>
            </a:r>
            <a:r>
              <a:rPr lang="en" sz="7127" dirty="0">
                <a:solidFill>
                  <a:srgbClr val="1C4587"/>
                </a:solidFill>
                <a:latin typeface="Calibri"/>
                <a:ea typeface="Calibri"/>
                <a:cs typeface="Calibri"/>
                <a:sym typeface="Calibri"/>
              </a:rPr>
              <a:t>              with black olives </a:t>
            </a:r>
            <a:r>
              <a:rPr lang="en" sz="7073" dirty="0" err="1">
                <a:solidFill>
                  <a:srgbClr val="1C4587"/>
                </a:solidFill>
                <a:highlight>
                  <a:srgbClr val="FFFFFF"/>
                </a:highlight>
                <a:latin typeface="Calibri"/>
                <a:ea typeface="Calibri"/>
                <a:cs typeface="Calibri"/>
                <a:sym typeface="Calibri"/>
              </a:rPr>
              <a:t>مع</a:t>
            </a:r>
            <a:r>
              <a:rPr lang="en" sz="7073" dirty="0">
                <a:solidFill>
                  <a:srgbClr val="1C4587"/>
                </a:solidFill>
                <a:highlight>
                  <a:srgbClr val="FFFFFF"/>
                </a:highlight>
                <a:latin typeface="Calibri"/>
                <a:ea typeface="Calibri"/>
                <a:cs typeface="Calibri"/>
                <a:sym typeface="Calibri"/>
              </a:rPr>
              <a:t> </a:t>
            </a:r>
            <a:r>
              <a:rPr lang="en" sz="7073" dirty="0" err="1">
                <a:solidFill>
                  <a:srgbClr val="1C4587"/>
                </a:solidFill>
                <a:highlight>
                  <a:srgbClr val="FFFFFF"/>
                </a:highlight>
                <a:latin typeface="Calibri"/>
                <a:ea typeface="Calibri"/>
                <a:cs typeface="Calibri"/>
                <a:sym typeface="Calibri"/>
              </a:rPr>
              <a:t>الزيتون</a:t>
            </a:r>
            <a:r>
              <a:rPr lang="en" sz="7073" dirty="0">
                <a:solidFill>
                  <a:srgbClr val="1C4587"/>
                </a:solidFill>
                <a:highlight>
                  <a:srgbClr val="FFFFFF"/>
                </a:highlight>
                <a:latin typeface="Calibri"/>
                <a:ea typeface="Calibri"/>
                <a:cs typeface="Calibri"/>
                <a:sym typeface="Calibri"/>
              </a:rPr>
              <a:t> </a:t>
            </a:r>
            <a:r>
              <a:rPr lang="en" sz="7073" dirty="0" err="1">
                <a:solidFill>
                  <a:srgbClr val="1C4587"/>
                </a:solidFill>
                <a:highlight>
                  <a:srgbClr val="FFFFFF"/>
                </a:highlight>
                <a:latin typeface="Calibri"/>
                <a:ea typeface="Calibri"/>
                <a:cs typeface="Calibri"/>
                <a:sym typeface="Calibri"/>
              </a:rPr>
              <a:t>الأسود</a:t>
            </a:r>
            <a:endParaRPr sz="7127" dirty="0">
              <a:solidFill>
                <a:srgbClr val="1C4587"/>
              </a:solidFill>
              <a:latin typeface="Calibri"/>
              <a:ea typeface="Calibri"/>
              <a:cs typeface="Calibri"/>
              <a:sym typeface="Calibri"/>
            </a:endParaRPr>
          </a:p>
          <a:p>
            <a:pPr marL="0" lvl="0" indent="0" algn="l" rtl="0">
              <a:spcBef>
                <a:spcPts val="1200"/>
              </a:spcBef>
              <a:spcAft>
                <a:spcPts val="0"/>
              </a:spcAft>
              <a:buNone/>
            </a:pPr>
            <a:endParaRPr sz="1400" dirty="0">
              <a:solidFill>
                <a:srgbClr val="1C4587"/>
              </a:solidFill>
              <a:latin typeface="Calibri"/>
              <a:ea typeface="Calibri"/>
              <a:cs typeface="Calibri"/>
              <a:sym typeface="Calibri"/>
            </a:endParaRPr>
          </a:p>
          <a:p>
            <a:pPr marL="0" lvl="0" indent="0" algn="l" rtl="0">
              <a:spcBef>
                <a:spcPts val="1200"/>
              </a:spcBef>
              <a:spcAft>
                <a:spcPts val="0"/>
              </a:spcAft>
              <a:buNone/>
            </a:pPr>
            <a:endParaRPr sz="1700" dirty="0">
              <a:solidFill>
                <a:srgbClr val="1C4587"/>
              </a:solidFill>
              <a:latin typeface="Calibri"/>
              <a:ea typeface="Calibri"/>
              <a:cs typeface="Calibri"/>
              <a:sym typeface="Calibri"/>
            </a:endParaRPr>
          </a:p>
          <a:p>
            <a:pPr marL="0" lvl="0" indent="0" algn="l" rtl="0">
              <a:spcBef>
                <a:spcPts val="1200"/>
              </a:spcBef>
              <a:spcAft>
                <a:spcPts val="1200"/>
              </a:spcAft>
              <a:buNone/>
            </a:pPr>
            <a:endParaRPr sz="1700" dirty="0">
              <a:solidFill>
                <a:srgbClr val="1C4587"/>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0" y="0"/>
            <a:ext cx="9144000" cy="501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latin typeface="Calibri"/>
                <a:ea typeface="Calibri"/>
                <a:cs typeface="Calibri"/>
                <a:sym typeface="Calibri"/>
              </a:rPr>
              <a:t>(1)</a:t>
            </a:r>
            <a:endParaRPr sz="1700">
              <a:latin typeface="Calibri"/>
              <a:ea typeface="Calibri"/>
              <a:cs typeface="Calibri"/>
              <a:sym typeface="Calibri"/>
            </a:endParaRPr>
          </a:p>
          <a:p>
            <a:pPr marL="0" lvl="0" indent="0" algn="l" rtl="0">
              <a:spcBef>
                <a:spcPts val="1200"/>
              </a:spcBef>
              <a:spcAft>
                <a:spcPts val="0"/>
              </a:spcAft>
              <a:buNone/>
            </a:pPr>
            <a:endParaRPr/>
          </a:p>
          <a:p>
            <a:pPr marL="0" lvl="0" indent="0" algn="l" rtl="0">
              <a:spcBef>
                <a:spcPts val="1200"/>
              </a:spcBef>
              <a:spcAft>
                <a:spcPts val="0"/>
              </a:spcAft>
              <a:buNone/>
            </a:pPr>
            <a:endParaRPr>
              <a:solidFill>
                <a:srgbClr val="1C4587"/>
              </a:solidFill>
            </a:endParaRPr>
          </a:p>
          <a:p>
            <a:pPr marL="0" lvl="0" indent="0" algn="l" rtl="0">
              <a:spcBef>
                <a:spcPts val="1200"/>
              </a:spcBef>
              <a:spcAft>
                <a:spcPts val="0"/>
              </a:spcAft>
              <a:buNone/>
            </a:pPr>
            <a:endParaRPr>
              <a:solidFill>
                <a:srgbClr val="1C4587"/>
              </a:solidFill>
            </a:endParaRPr>
          </a:p>
          <a:p>
            <a:pPr marL="0" lvl="0" indent="0" algn="l" rtl="0">
              <a:spcBef>
                <a:spcPts val="1200"/>
              </a:spcBef>
              <a:spcAft>
                <a:spcPts val="0"/>
              </a:spcAft>
              <a:buNone/>
            </a:pPr>
            <a:endParaRPr>
              <a:solidFill>
                <a:srgbClr val="1C4587"/>
              </a:solidFill>
            </a:endParaRPr>
          </a:p>
          <a:p>
            <a:pPr marL="0" lvl="0" indent="0" algn="l" rtl="0">
              <a:spcBef>
                <a:spcPts val="1200"/>
              </a:spcBef>
              <a:spcAft>
                <a:spcPts val="0"/>
              </a:spcAft>
              <a:buNone/>
            </a:pPr>
            <a:endParaRPr sz="4800">
              <a:solidFill>
                <a:srgbClr val="1C4587"/>
              </a:solidFill>
            </a:endParaRPr>
          </a:p>
          <a:p>
            <a:pPr marL="0" lvl="0" indent="0" algn="l" rtl="0">
              <a:spcBef>
                <a:spcPts val="1200"/>
              </a:spcBef>
              <a:spcAft>
                <a:spcPts val="0"/>
              </a:spcAft>
              <a:buNone/>
            </a:pPr>
            <a:r>
              <a:rPr lang="en" sz="1500">
                <a:solidFill>
                  <a:srgbClr val="1C4587"/>
                </a:solidFill>
                <a:latin typeface="Calibri"/>
                <a:ea typeface="Calibri"/>
                <a:cs typeface="Calibri"/>
                <a:sym typeface="Calibri"/>
              </a:rPr>
              <a:t>   </a:t>
            </a:r>
            <a:r>
              <a:rPr lang="en" sz="1700">
                <a:solidFill>
                  <a:srgbClr val="1C4587"/>
                </a:solidFill>
                <a:latin typeface="Calibri"/>
                <a:ea typeface="Calibri"/>
                <a:cs typeface="Calibri"/>
                <a:sym typeface="Calibri"/>
              </a:rPr>
              <a:t>  He likes to spend some time in the farm.                                          She likes to see the sunset.</a:t>
            </a:r>
            <a:endParaRPr sz="1700">
              <a:solidFill>
                <a:srgbClr val="1C4587"/>
              </a:solidFill>
              <a:latin typeface="Calibri"/>
              <a:ea typeface="Calibri"/>
              <a:cs typeface="Calibri"/>
              <a:sym typeface="Calibri"/>
            </a:endParaRPr>
          </a:p>
          <a:p>
            <a:pPr marL="0" lvl="0" indent="0" algn="r" rtl="1">
              <a:spcBef>
                <a:spcPts val="1200"/>
              </a:spcBef>
              <a:spcAft>
                <a:spcPts val="0"/>
              </a:spcAft>
              <a:buNone/>
            </a:pPr>
            <a:r>
              <a:rPr lang="en" sz="1700">
                <a:solidFill>
                  <a:srgbClr val="1C4587"/>
                </a:solidFill>
                <a:latin typeface="Calibri"/>
                <a:ea typeface="Calibri"/>
                <a:cs typeface="Calibri"/>
                <a:sym typeface="Calibri"/>
              </a:rPr>
              <a:t>           </a:t>
            </a:r>
            <a:r>
              <a:rPr lang="en" sz="1700" b="1">
                <a:solidFill>
                  <a:srgbClr val="1C4587"/>
                </a:solidFill>
                <a:latin typeface="Calibri"/>
                <a:ea typeface="Calibri"/>
                <a:cs typeface="Calibri"/>
                <a:sym typeface="Calibri"/>
              </a:rPr>
              <a:t>          تحب رؤية غروب الشمس.                                                             يحب قضاء بعض الوقت في المزرعة.</a:t>
            </a:r>
            <a:endParaRPr sz="1700" b="1">
              <a:solidFill>
                <a:srgbClr val="1C4587"/>
              </a:solidFill>
              <a:latin typeface="Calibri"/>
              <a:ea typeface="Calibri"/>
              <a:cs typeface="Calibri"/>
              <a:sym typeface="Calibri"/>
            </a:endParaRPr>
          </a:p>
          <a:p>
            <a:pPr marL="0" lvl="0" indent="0" algn="l" rtl="0">
              <a:spcBef>
                <a:spcPts val="1200"/>
              </a:spcBef>
              <a:spcAft>
                <a:spcPts val="1200"/>
              </a:spcAft>
              <a:buNone/>
            </a:pPr>
            <a:r>
              <a:rPr lang="en" sz="1700">
                <a:solidFill>
                  <a:srgbClr val="1C4587"/>
                </a:solidFill>
                <a:latin typeface="Calibri"/>
                <a:ea typeface="Calibri"/>
                <a:cs typeface="Calibri"/>
                <a:sym typeface="Calibri"/>
              </a:rPr>
              <a:t>    </a:t>
            </a:r>
            <a:r>
              <a:rPr lang="en" sz="1700">
                <a:latin typeface="Calibri"/>
                <a:ea typeface="Calibri"/>
                <a:cs typeface="Calibri"/>
                <a:sym typeface="Calibri"/>
              </a:rPr>
              <a:t>   </a:t>
            </a:r>
            <a:endParaRPr sz="1700">
              <a:latin typeface="Calibri"/>
              <a:ea typeface="Calibri"/>
              <a:cs typeface="Calibri"/>
              <a:sym typeface="Calibri"/>
            </a:endParaRPr>
          </a:p>
        </p:txBody>
      </p:sp>
      <p:pic>
        <p:nvPicPr>
          <p:cNvPr id="90" name="Google Shape;90;p17"/>
          <p:cNvPicPr preferRelativeResize="0"/>
          <p:nvPr/>
        </p:nvPicPr>
        <p:blipFill>
          <a:blip r:embed="rId3">
            <a:alphaModFix/>
          </a:blip>
          <a:stretch>
            <a:fillRect/>
          </a:stretch>
        </p:blipFill>
        <p:spPr>
          <a:xfrm>
            <a:off x="185550" y="494800"/>
            <a:ext cx="5013174" cy="2746350"/>
          </a:xfrm>
          <a:prstGeom prst="rect">
            <a:avLst/>
          </a:prstGeom>
          <a:noFill/>
          <a:ln>
            <a:noFill/>
          </a:ln>
        </p:spPr>
      </p:pic>
      <p:pic>
        <p:nvPicPr>
          <p:cNvPr id="91" name="Google Shape;91;p17"/>
          <p:cNvPicPr preferRelativeResize="0"/>
          <p:nvPr/>
        </p:nvPicPr>
        <p:blipFill>
          <a:blip r:embed="rId4">
            <a:alphaModFix/>
          </a:blip>
          <a:stretch>
            <a:fillRect/>
          </a:stretch>
        </p:blipFill>
        <p:spPr>
          <a:xfrm>
            <a:off x="4737100" y="494798"/>
            <a:ext cx="4406900" cy="27463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0" y="0"/>
            <a:ext cx="8872200" cy="5011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6800">
                <a:latin typeface="Calibri"/>
                <a:ea typeface="Calibri"/>
                <a:cs typeface="Calibri"/>
                <a:sym typeface="Calibri"/>
              </a:rPr>
              <a:t>(2)</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a:t> </a:t>
            </a:r>
            <a:endParaRPr/>
          </a:p>
          <a:p>
            <a:pPr marL="0" lvl="0" indent="0" algn="l" rtl="0">
              <a:spcBef>
                <a:spcPts val="1200"/>
              </a:spcBef>
              <a:spcAft>
                <a:spcPts val="0"/>
              </a:spcAft>
              <a:buNone/>
            </a:pPr>
            <a:r>
              <a:rPr lang="en"/>
              <a:t>    </a:t>
            </a:r>
            <a:endParaRPr/>
          </a:p>
          <a:p>
            <a:pPr marL="0" lvl="0" indent="0" algn="l" rtl="0">
              <a:spcBef>
                <a:spcPts val="1200"/>
              </a:spcBef>
              <a:spcAft>
                <a:spcPts val="0"/>
              </a:spcAft>
              <a:buNone/>
            </a:pPr>
            <a:endParaRPr sz="6800">
              <a:latin typeface="Calibri"/>
              <a:ea typeface="Calibri"/>
              <a:cs typeface="Calibri"/>
              <a:sym typeface="Calibri"/>
            </a:endParaRPr>
          </a:p>
          <a:p>
            <a:pPr marL="0" lvl="0" indent="0" algn="l" rtl="0">
              <a:spcBef>
                <a:spcPts val="1200"/>
              </a:spcBef>
              <a:spcAft>
                <a:spcPts val="0"/>
              </a:spcAft>
              <a:buNone/>
            </a:pPr>
            <a:r>
              <a:rPr lang="en" sz="6800">
                <a:latin typeface="Calibri"/>
                <a:ea typeface="Calibri"/>
                <a:cs typeface="Calibri"/>
                <a:sym typeface="Calibri"/>
              </a:rPr>
              <a:t>   </a:t>
            </a:r>
            <a:r>
              <a:rPr lang="en" sz="6800">
                <a:solidFill>
                  <a:srgbClr val="1C4587"/>
                </a:solidFill>
                <a:latin typeface="Calibri"/>
                <a:ea typeface="Calibri"/>
                <a:cs typeface="Calibri"/>
                <a:sym typeface="Calibri"/>
              </a:rPr>
              <a:t>   He likes sightseeing in the prairies.                                            She likes walking by the seashore.</a:t>
            </a:r>
            <a:endParaRPr sz="6800">
              <a:solidFill>
                <a:srgbClr val="1C4587"/>
              </a:solidFill>
              <a:latin typeface="Calibri"/>
              <a:ea typeface="Calibri"/>
              <a:cs typeface="Calibri"/>
              <a:sym typeface="Calibri"/>
            </a:endParaRPr>
          </a:p>
          <a:p>
            <a:pPr marL="0" lvl="0" indent="0" algn="l" rtl="0">
              <a:spcBef>
                <a:spcPts val="1200"/>
              </a:spcBef>
              <a:spcAft>
                <a:spcPts val="0"/>
              </a:spcAft>
              <a:buNone/>
            </a:pPr>
            <a:r>
              <a:rPr lang="en" sz="6800">
                <a:solidFill>
                  <a:srgbClr val="1C4587"/>
                </a:solidFill>
                <a:latin typeface="Calibri"/>
                <a:ea typeface="Calibri"/>
                <a:cs typeface="Calibri"/>
                <a:sym typeface="Calibri"/>
              </a:rPr>
              <a:t>                   </a:t>
            </a:r>
            <a:r>
              <a:rPr lang="en" sz="6800" b="1">
                <a:solidFill>
                  <a:srgbClr val="1C4587"/>
                </a:solidFill>
                <a:latin typeface="Calibri"/>
                <a:ea typeface="Calibri"/>
                <a:cs typeface="Calibri"/>
                <a:sym typeface="Calibri"/>
              </a:rPr>
              <a:t> </a:t>
            </a:r>
            <a:r>
              <a:rPr lang="en" sz="6800" b="1">
                <a:solidFill>
                  <a:srgbClr val="1C4587"/>
                </a:solidFill>
                <a:highlight>
                  <a:srgbClr val="F8F9FA"/>
                </a:highlight>
                <a:latin typeface="Calibri"/>
                <a:ea typeface="Calibri"/>
                <a:cs typeface="Calibri"/>
                <a:sym typeface="Calibri"/>
              </a:rPr>
              <a:t>.</a:t>
            </a:r>
            <a:r>
              <a:rPr lang="en" sz="6800" b="1">
                <a:solidFill>
                  <a:srgbClr val="1C4587"/>
                </a:solidFill>
                <a:highlight>
                  <a:schemeClr val="lt1"/>
                </a:highlight>
                <a:latin typeface="Calibri"/>
                <a:ea typeface="Calibri"/>
                <a:cs typeface="Calibri"/>
                <a:sym typeface="Calibri"/>
              </a:rPr>
              <a:t>تحب المشي على شاطئ   البحر.                                                                 يحب التنزه في البراري</a:t>
            </a:r>
            <a:endParaRPr sz="6800" b="1">
              <a:solidFill>
                <a:srgbClr val="1C4587"/>
              </a:solidFill>
              <a:highlight>
                <a:schemeClr val="lt1"/>
              </a:highlight>
              <a:latin typeface="Calibri"/>
              <a:ea typeface="Calibri"/>
              <a:cs typeface="Calibri"/>
              <a:sym typeface="Calibri"/>
            </a:endParaRPr>
          </a:p>
          <a:p>
            <a:pPr marL="0" lvl="0" indent="0" algn="l" rtl="0">
              <a:spcBef>
                <a:spcPts val="1200"/>
              </a:spcBef>
              <a:spcAft>
                <a:spcPts val="0"/>
              </a:spcAft>
              <a:buNone/>
            </a:pPr>
            <a:r>
              <a:rPr lang="en" sz="3000">
                <a:solidFill>
                  <a:srgbClr val="202124"/>
                </a:solidFill>
                <a:highlight>
                  <a:srgbClr val="F8F9FA"/>
                </a:highlight>
                <a:latin typeface="Calibri"/>
                <a:ea typeface="Calibri"/>
                <a:cs typeface="Calibri"/>
                <a:sym typeface="Calibri"/>
              </a:rPr>
              <a:t> </a:t>
            </a:r>
            <a:endParaRPr sz="3000">
              <a:solidFill>
                <a:srgbClr val="202124"/>
              </a:solidFill>
              <a:highlight>
                <a:srgbClr val="F8F9FA"/>
              </a:highlight>
              <a:latin typeface="Calibri"/>
              <a:ea typeface="Calibri"/>
              <a:cs typeface="Calibri"/>
              <a:sym typeface="Calibri"/>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97" name="Google Shape;97;p18"/>
          <p:cNvPicPr preferRelativeResize="0"/>
          <p:nvPr/>
        </p:nvPicPr>
        <p:blipFill>
          <a:blip r:embed="rId3">
            <a:alphaModFix/>
          </a:blip>
          <a:stretch>
            <a:fillRect/>
          </a:stretch>
        </p:blipFill>
        <p:spPr>
          <a:xfrm>
            <a:off x="111625" y="495500"/>
            <a:ext cx="4327101" cy="2876351"/>
          </a:xfrm>
          <a:prstGeom prst="rect">
            <a:avLst/>
          </a:prstGeom>
          <a:noFill/>
          <a:ln>
            <a:noFill/>
          </a:ln>
        </p:spPr>
      </p:pic>
      <p:pic>
        <p:nvPicPr>
          <p:cNvPr id="98" name="Google Shape;98;p18"/>
          <p:cNvPicPr preferRelativeResize="0"/>
          <p:nvPr/>
        </p:nvPicPr>
        <p:blipFill>
          <a:blip r:embed="rId4">
            <a:alphaModFix/>
          </a:blip>
          <a:stretch>
            <a:fillRect/>
          </a:stretch>
        </p:blipFill>
        <p:spPr>
          <a:xfrm>
            <a:off x="4572000" y="495500"/>
            <a:ext cx="4442025" cy="2876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75" y="0"/>
            <a:ext cx="9144000" cy="50193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700">
                <a:latin typeface="Calibri"/>
                <a:ea typeface="Calibri"/>
                <a:cs typeface="Calibri"/>
                <a:sym typeface="Calibri"/>
              </a:rPr>
              <a:t>(3)</a:t>
            </a:r>
            <a:endParaRPr sz="1700">
              <a:latin typeface="Calibri"/>
              <a:ea typeface="Calibri"/>
              <a:cs typeface="Calibri"/>
              <a:sym typeface="Calibri"/>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lnSpc>
                <a:spcPct val="105000"/>
              </a:lnSpc>
              <a:spcBef>
                <a:spcPts val="1200"/>
              </a:spcBef>
              <a:spcAft>
                <a:spcPts val="0"/>
              </a:spcAft>
              <a:buNone/>
            </a:pPr>
            <a:r>
              <a:rPr lang="en"/>
              <a:t>      </a:t>
            </a:r>
            <a:r>
              <a:rPr lang="en" sz="1400">
                <a:latin typeface="Calibri"/>
                <a:ea typeface="Calibri"/>
                <a:cs typeface="Calibri"/>
                <a:sym typeface="Calibri"/>
              </a:rPr>
              <a:t> </a:t>
            </a:r>
            <a:r>
              <a:rPr lang="en" sz="1700">
                <a:latin typeface="Calibri"/>
                <a:ea typeface="Calibri"/>
                <a:cs typeface="Calibri"/>
                <a:sym typeface="Calibri"/>
              </a:rPr>
              <a:t>    </a:t>
            </a:r>
            <a:r>
              <a:rPr lang="en" sz="1700">
                <a:solidFill>
                  <a:srgbClr val="1C4587"/>
                </a:solidFill>
                <a:latin typeface="Calibri"/>
                <a:ea typeface="Calibri"/>
                <a:cs typeface="Calibri"/>
                <a:sym typeface="Calibri"/>
              </a:rPr>
              <a:t>    </a:t>
            </a:r>
            <a:r>
              <a:rPr lang="en" sz="1900">
                <a:solidFill>
                  <a:srgbClr val="1C4587"/>
                </a:solidFill>
                <a:latin typeface="Calibri"/>
                <a:ea typeface="Calibri"/>
                <a:cs typeface="Calibri"/>
                <a:sym typeface="Calibri"/>
              </a:rPr>
              <a:t> He likes picking up flowers                             She likes picking up seashells </a:t>
            </a:r>
            <a:endParaRPr sz="1900">
              <a:solidFill>
                <a:srgbClr val="1C4587"/>
              </a:solidFill>
              <a:latin typeface="Calibri"/>
              <a:ea typeface="Calibri"/>
              <a:cs typeface="Calibri"/>
              <a:sym typeface="Calibri"/>
            </a:endParaRPr>
          </a:p>
          <a:p>
            <a:pPr marL="0" lvl="0" indent="0" algn="l" rtl="0">
              <a:lnSpc>
                <a:spcPct val="105000"/>
              </a:lnSpc>
              <a:spcBef>
                <a:spcPts val="900"/>
              </a:spcBef>
              <a:spcAft>
                <a:spcPts val="0"/>
              </a:spcAft>
              <a:buNone/>
            </a:pPr>
            <a:r>
              <a:rPr lang="en" sz="1900">
                <a:solidFill>
                  <a:srgbClr val="1C4587"/>
                </a:solidFill>
                <a:latin typeface="Calibri"/>
                <a:ea typeface="Calibri"/>
                <a:cs typeface="Calibri"/>
                <a:sym typeface="Calibri"/>
              </a:rPr>
              <a:t>            to offer a bouquet to his family.                                 to make a necklace.      </a:t>
            </a:r>
            <a:endParaRPr sz="1900">
              <a:solidFill>
                <a:srgbClr val="1C4587"/>
              </a:solidFill>
              <a:latin typeface="Calibri"/>
              <a:ea typeface="Calibri"/>
              <a:cs typeface="Calibri"/>
              <a:sym typeface="Calibri"/>
            </a:endParaRPr>
          </a:p>
          <a:p>
            <a:pPr marL="0" lvl="0" indent="0" algn="r" rtl="1">
              <a:lnSpc>
                <a:spcPct val="105000"/>
              </a:lnSpc>
              <a:spcBef>
                <a:spcPts val="900"/>
              </a:spcBef>
              <a:spcAft>
                <a:spcPts val="0"/>
              </a:spcAft>
              <a:buNone/>
            </a:pPr>
            <a:r>
              <a:rPr lang="en" sz="1900">
                <a:solidFill>
                  <a:srgbClr val="1C4587"/>
                </a:solidFill>
                <a:latin typeface="Calibri"/>
                <a:ea typeface="Calibri"/>
                <a:cs typeface="Calibri"/>
                <a:sym typeface="Calibri"/>
              </a:rPr>
              <a:t>   </a:t>
            </a:r>
            <a:r>
              <a:rPr lang="en" sz="1900">
                <a:solidFill>
                  <a:srgbClr val="1C4587"/>
                </a:solidFill>
                <a:highlight>
                  <a:schemeClr val="lt1"/>
                </a:highlight>
                <a:latin typeface="Calibri"/>
                <a:ea typeface="Calibri"/>
                <a:cs typeface="Calibri"/>
                <a:sym typeface="Calibri"/>
              </a:rPr>
              <a:t>          </a:t>
            </a:r>
            <a:r>
              <a:rPr lang="en" sz="1700">
                <a:solidFill>
                  <a:srgbClr val="1C4587"/>
                </a:solidFill>
                <a:highlight>
                  <a:schemeClr val="lt1"/>
                </a:highlight>
                <a:latin typeface="Calibri"/>
                <a:ea typeface="Calibri"/>
                <a:cs typeface="Calibri"/>
                <a:sym typeface="Calibri"/>
              </a:rPr>
              <a:t>     </a:t>
            </a:r>
            <a:r>
              <a:rPr lang="en" sz="1700" b="1">
                <a:solidFill>
                  <a:srgbClr val="1C4587"/>
                </a:solidFill>
                <a:highlight>
                  <a:schemeClr val="lt1"/>
                </a:highlight>
                <a:latin typeface="Calibri"/>
                <a:ea typeface="Calibri"/>
                <a:cs typeface="Calibri"/>
                <a:sym typeface="Calibri"/>
              </a:rPr>
              <a:t> تــحـــب الـــتـــقــــاط أصـــداف بحرية لصنع قلادة.   </a:t>
            </a:r>
            <a:r>
              <a:rPr lang="en" sz="1700" b="1">
                <a:solidFill>
                  <a:srgbClr val="202124"/>
                </a:solidFill>
                <a:highlight>
                  <a:schemeClr val="lt1"/>
                </a:highlight>
                <a:latin typeface="Calibri"/>
                <a:ea typeface="Calibri"/>
                <a:cs typeface="Calibri"/>
                <a:sym typeface="Calibri"/>
              </a:rPr>
              <a:t>                     </a:t>
            </a:r>
            <a:r>
              <a:rPr lang="en" sz="1700" b="1">
                <a:highlight>
                  <a:schemeClr val="lt1"/>
                </a:highlight>
                <a:latin typeface="Calibri"/>
                <a:ea typeface="Calibri"/>
                <a:cs typeface="Calibri"/>
                <a:sym typeface="Calibri"/>
              </a:rPr>
              <a:t> </a:t>
            </a:r>
            <a:r>
              <a:rPr lang="en" sz="1700" b="1">
                <a:solidFill>
                  <a:srgbClr val="1C4587"/>
                </a:solidFill>
                <a:highlight>
                  <a:schemeClr val="lt1"/>
                </a:highlight>
                <a:latin typeface="Calibri"/>
                <a:ea typeface="Calibri"/>
                <a:cs typeface="Calibri"/>
                <a:sym typeface="Calibri"/>
              </a:rPr>
              <a:t>يحب قطف الزهور</a:t>
            </a:r>
            <a:r>
              <a:rPr lang="en" sz="1700" b="1">
                <a:solidFill>
                  <a:srgbClr val="1C4587"/>
                </a:solidFill>
                <a:highlight>
                  <a:srgbClr val="FFFFFF"/>
                </a:highlight>
                <a:latin typeface="Calibri"/>
                <a:ea typeface="Calibri"/>
                <a:cs typeface="Calibri"/>
                <a:sym typeface="Calibri"/>
              </a:rPr>
              <a:t> لإهداء </a:t>
            </a:r>
            <a:r>
              <a:rPr lang="en" sz="1700" b="1">
                <a:solidFill>
                  <a:srgbClr val="1C4587"/>
                </a:solidFill>
                <a:highlight>
                  <a:schemeClr val="lt1"/>
                </a:highlight>
                <a:latin typeface="Calibri"/>
                <a:ea typeface="Calibri"/>
                <a:cs typeface="Calibri"/>
                <a:sym typeface="Calibri"/>
              </a:rPr>
              <a:t>باقة زهور لعائلته.</a:t>
            </a:r>
            <a:r>
              <a:rPr lang="en" sz="1700" b="1">
                <a:highlight>
                  <a:schemeClr val="lt1"/>
                </a:highlight>
                <a:latin typeface="Calibri"/>
                <a:ea typeface="Calibri"/>
                <a:cs typeface="Calibri"/>
                <a:sym typeface="Calibri"/>
              </a:rPr>
              <a:t> </a:t>
            </a:r>
            <a:endParaRPr sz="1700" b="1">
              <a:solidFill>
                <a:srgbClr val="202124"/>
              </a:solidFill>
              <a:highlight>
                <a:schemeClr val="lt1"/>
              </a:highlight>
              <a:latin typeface="Calibri"/>
              <a:ea typeface="Calibri"/>
              <a:cs typeface="Calibri"/>
              <a:sym typeface="Calibri"/>
            </a:endParaRPr>
          </a:p>
          <a:p>
            <a:pPr marL="0" lvl="0" indent="0" algn="r" rtl="1">
              <a:lnSpc>
                <a:spcPct val="105000"/>
              </a:lnSpc>
              <a:spcBef>
                <a:spcPts val="900"/>
              </a:spcBef>
              <a:spcAft>
                <a:spcPts val="900"/>
              </a:spcAft>
              <a:buNone/>
            </a:pPr>
            <a:r>
              <a:rPr lang="en" sz="1900">
                <a:latin typeface="Calibri"/>
                <a:ea typeface="Calibri"/>
                <a:cs typeface="Calibri"/>
                <a:sym typeface="Calibri"/>
              </a:rPr>
              <a:t>                                   </a:t>
            </a:r>
            <a:endParaRPr sz="1900">
              <a:latin typeface="Calibri"/>
              <a:ea typeface="Calibri"/>
              <a:cs typeface="Calibri"/>
              <a:sym typeface="Calibri"/>
            </a:endParaRPr>
          </a:p>
        </p:txBody>
      </p:sp>
      <p:pic>
        <p:nvPicPr>
          <p:cNvPr id="104" name="Google Shape;104;p19"/>
          <p:cNvPicPr preferRelativeResize="0"/>
          <p:nvPr/>
        </p:nvPicPr>
        <p:blipFill>
          <a:blip r:embed="rId3">
            <a:alphaModFix/>
          </a:blip>
          <a:stretch>
            <a:fillRect/>
          </a:stretch>
        </p:blipFill>
        <p:spPr>
          <a:xfrm>
            <a:off x="3909700" y="244050"/>
            <a:ext cx="5006949" cy="3006800"/>
          </a:xfrm>
          <a:prstGeom prst="rect">
            <a:avLst/>
          </a:prstGeom>
          <a:noFill/>
          <a:ln>
            <a:noFill/>
          </a:ln>
        </p:spPr>
      </p:pic>
      <p:pic>
        <p:nvPicPr>
          <p:cNvPr id="105" name="Google Shape;105;p19"/>
          <p:cNvPicPr preferRelativeResize="0"/>
          <p:nvPr/>
        </p:nvPicPr>
        <p:blipFill>
          <a:blip r:embed="rId4">
            <a:alphaModFix/>
          </a:blip>
          <a:stretch>
            <a:fillRect/>
          </a:stretch>
        </p:blipFill>
        <p:spPr>
          <a:xfrm>
            <a:off x="692000" y="244050"/>
            <a:ext cx="2578149" cy="3072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body" idx="1"/>
          </p:nvPr>
        </p:nvSpPr>
        <p:spPr>
          <a:xfrm>
            <a:off x="0" y="0"/>
            <a:ext cx="9144000" cy="50070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2400">
                <a:latin typeface="Calibri"/>
                <a:ea typeface="Calibri"/>
                <a:cs typeface="Calibri"/>
                <a:sym typeface="Calibri"/>
              </a:rPr>
              <a:t>(4)</a:t>
            </a:r>
            <a:endParaRPr sz="2400">
              <a:latin typeface="Calibri"/>
              <a:ea typeface="Calibri"/>
              <a:cs typeface="Calibri"/>
              <a:sym typeface="Calibri"/>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a:t>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a:t>  </a:t>
            </a:r>
            <a:endParaRPr/>
          </a:p>
          <a:p>
            <a:pPr marL="0" lvl="0" indent="0" algn="l" rtl="0">
              <a:spcBef>
                <a:spcPts val="1200"/>
              </a:spcBef>
              <a:spcAft>
                <a:spcPts val="0"/>
              </a:spcAft>
              <a:buNone/>
            </a:pPr>
            <a:endParaRPr/>
          </a:p>
          <a:p>
            <a:pPr marL="0" lvl="0" indent="0" algn="l" rtl="0">
              <a:spcBef>
                <a:spcPts val="1200"/>
              </a:spcBef>
              <a:spcAft>
                <a:spcPts val="0"/>
              </a:spcAft>
              <a:buNone/>
            </a:pPr>
            <a:endParaRPr sz="2150"/>
          </a:p>
          <a:p>
            <a:pPr marL="0" lvl="0" indent="0" algn="l" rtl="0">
              <a:spcBef>
                <a:spcPts val="0"/>
              </a:spcBef>
              <a:spcAft>
                <a:spcPts val="0"/>
              </a:spcAft>
              <a:buNone/>
            </a:pPr>
            <a:endParaRPr sz="2150"/>
          </a:p>
          <a:p>
            <a:pPr marL="0" lvl="0" indent="0" algn="l" rtl="0">
              <a:spcBef>
                <a:spcPts val="0"/>
              </a:spcBef>
              <a:spcAft>
                <a:spcPts val="0"/>
              </a:spcAft>
              <a:buNone/>
            </a:pPr>
            <a:endParaRPr sz="2150"/>
          </a:p>
          <a:p>
            <a:pPr marL="0" lvl="0" indent="0" algn="l" rtl="0">
              <a:spcBef>
                <a:spcPts val="0"/>
              </a:spcBef>
              <a:spcAft>
                <a:spcPts val="0"/>
              </a:spcAft>
              <a:buNone/>
            </a:pPr>
            <a:endParaRPr sz="2150"/>
          </a:p>
          <a:p>
            <a:pPr marL="0" lvl="0" indent="0" algn="l" rtl="0">
              <a:spcBef>
                <a:spcPts val="0"/>
              </a:spcBef>
              <a:spcAft>
                <a:spcPts val="0"/>
              </a:spcAft>
              <a:buNone/>
            </a:pPr>
            <a:endParaRPr sz="2150"/>
          </a:p>
          <a:p>
            <a:pPr marL="0" lvl="0" indent="0" algn="l" rtl="0">
              <a:spcBef>
                <a:spcPts val="0"/>
              </a:spcBef>
              <a:spcAft>
                <a:spcPts val="0"/>
              </a:spcAft>
              <a:buNone/>
            </a:pPr>
            <a:endParaRPr sz="2150"/>
          </a:p>
          <a:p>
            <a:pPr marL="0" lvl="0" indent="0" algn="l" rtl="0">
              <a:spcBef>
                <a:spcPts val="0"/>
              </a:spcBef>
              <a:spcAft>
                <a:spcPts val="0"/>
              </a:spcAft>
              <a:buNone/>
            </a:pPr>
            <a:r>
              <a:rPr lang="en" sz="2150"/>
              <a:t>       </a:t>
            </a:r>
            <a:r>
              <a:rPr lang="en" sz="2564">
                <a:latin typeface="Calibri"/>
                <a:ea typeface="Calibri"/>
                <a:cs typeface="Calibri"/>
                <a:sym typeface="Calibri"/>
              </a:rPr>
              <a:t> </a:t>
            </a:r>
            <a:endParaRPr sz="2564">
              <a:latin typeface="Calibri"/>
              <a:ea typeface="Calibri"/>
              <a:cs typeface="Calibri"/>
              <a:sym typeface="Calibri"/>
            </a:endParaRPr>
          </a:p>
          <a:p>
            <a:pPr marL="0" lvl="0" indent="0" algn="l" rtl="0">
              <a:spcBef>
                <a:spcPts val="0"/>
              </a:spcBef>
              <a:spcAft>
                <a:spcPts val="0"/>
              </a:spcAft>
              <a:buNone/>
            </a:pPr>
            <a:endParaRPr sz="7100">
              <a:solidFill>
                <a:srgbClr val="1C4587"/>
              </a:solidFill>
              <a:latin typeface="Calibri"/>
              <a:ea typeface="Calibri"/>
              <a:cs typeface="Calibri"/>
              <a:sym typeface="Calibri"/>
            </a:endParaRPr>
          </a:p>
          <a:p>
            <a:pPr marL="0" lvl="0" indent="0" algn="l" rtl="0">
              <a:spcBef>
                <a:spcPts val="0"/>
              </a:spcBef>
              <a:spcAft>
                <a:spcPts val="0"/>
              </a:spcAft>
              <a:buNone/>
            </a:pPr>
            <a:r>
              <a:rPr lang="en" sz="7100">
                <a:solidFill>
                  <a:srgbClr val="1C4587"/>
                </a:solidFill>
                <a:latin typeface="Calibri"/>
                <a:ea typeface="Calibri"/>
                <a:cs typeface="Calibri"/>
                <a:sym typeface="Calibri"/>
              </a:rPr>
              <a:t> </a:t>
            </a:r>
            <a:endParaRPr sz="7100">
              <a:solidFill>
                <a:srgbClr val="1C4587"/>
              </a:solidFill>
              <a:latin typeface="Calibri"/>
              <a:ea typeface="Calibri"/>
              <a:cs typeface="Calibri"/>
              <a:sym typeface="Calibri"/>
            </a:endParaRPr>
          </a:p>
          <a:p>
            <a:pPr marL="0" lvl="0" indent="0" algn="l" rtl="0">
              <a:spcBef>
                <a:spcPts val="0"/>
              </a:spcBef>
              <a:spcAft>
                <a:spcPts val="0"/>
              </a:spcAft>
              <a:buNone/>
            </a:pPr>
            <a:endParaRPr sz="7100">
              <a:solidFill>
                <a:srgbClr val="1C4587"/>
              </a:solidFill>
              <a:latin typeface="Calibri"/>
              <a:ea typeface="Calibri"/>
              <a:cs typeface="Calibri"/>
              <a:sym typeface="Calibri"/>
            </a:endParaRPr>
          </a:p>
          <a:p>
            <a:pPr marL="0" lvl="0" indent="0" algn="l" rtl="0">
              <a:spcBef>
                <a:spcPts val="0"/>
              </a:spcBef>
              <a:spcAft>
                <a:spcPts val="0"/>
              </a:spcAft>
              <a:buNone/>
            </a:pPr>
            <a:r>
              <a:rPr lang="en" sz="7100">
                <a:solidFill>
                  <a:srgbClr val="1C4587"/>
                </a:solidFill>
                <a:latin typeface="Calibri"/>
                <a:ea typeface="Calibri"/>
                <a:cs typeface="Calibri"/>
                <a:sym typeface="Calibri"/>
              </a:rPr>
              <a:t>            He enjoys the breeze                                       She enjoys being at the seashore </a:t>
            </a:r>
            <a:endParaRPr sz="7100">
              <a:solidFill>
                <a:srgbClr val="1C4587"/>
              </a:solidFill>
              <a:latin typeface="Calibri"/>
              <a:ea typeface="Calibri"/>
              <a:cs typeface="Calibri"/>
              <a:sym typeface="Calibri"/>
            </a:endParaRPr>
          </a:p>
          <a:p>
            <a:pPr marL="0" lvl="0" indent="0" algn="l" rtl="0">
              <a:spcBef>
                <a:spcPts val="0"/>
              </a:spcBef>
              <a:spcAft>
                <a:spcPts val="0"/>
              </a:spcAft>
              <a:buNone/>
            </a:pPr>
            <a:r>
              <a:rPr lang="en" sz="7100">
                <a:solidFill>
                  <a:srgbClr val="1C4587"/>
                </a:solidFill>
                <a:latin typeface="Calibri"/>
                <a:ea typeface="Calibri"/>
                <a:cs typeface="Calibri"/>
                <a:sym typeface="Calibri"/>
              </a:rPr>
              <a:t>        and the smell of the roses.                                    and hearing the sounds of the waves.</a:t>
            </a:r>
            <a:endParaRPr sz="7100">
              <a:solidFill>
                <a:srgbClr val="1C4587"/>
              </a:solidFill>
              <a:latin typeface="Calibri"/>
              <a:ea typeface="Calibri"/>
              <a:cs typeface="Calibri"/>
              <a:sym typeface="Calibri"/>
            </a:endParaRPr>
          </a:p>
          <a:p>
            <a:pPr marL="0" lvl="0" indent="0" algn="r" rtl="1">
              <a:spcBef>
                <a:spcPts val="0"/>
              </a:spcBef>
              <a:spcAft>
                <a:spcPts val="0"/>
              </a:spcAft>
              <a:buNone/>
            </a:pPr>
            <a:r>
              <a:rPr lang="en" sz="7100">
                <a:solidFill>
                  <a:srgbClr val="1C4587"/>
                </a:solidFill>
                <a:latin typeface="Calibri"/>
                <a:ea typeface="Calibri"/>
                <a:cs typeface="Calibri"/>
                <a:sym typeface="Calibri"/>
              </a:rPr>
              <a:t>          </a:t>
            </a:r>
            <a:r>
              <a:rPr lang="en" sz="6800" b="1">
                <a:solidFill>
                  <a:srgbClr val="1C4587"/>
                </a:solidFill>
                <a:latin typeface="Calibri"/>
                <a:ea typeface="Calibri"/>
                <a:cs typeface="Calibri"/>
                <a:sym typeface="Calibri"/>
              </a:rPr>
              <a:t>    </a:t>
            </a:r>
            <a:r>
              <a:rPr lang="en" sz="6800" b="1">
                <a:solidFill>
                  <a:srgbClr val="1C4587"/>
                </a:solidFill>
                <a:highlight>
                  <a:srgbClr val="F8F9FA"/>
                </a:highlight>
                <a:latin typeface="Calibri"/>
                <a:ea typeface="Calibri"/>
                <a:cs typeface="Calibri"/>
                <a:sym typeface="Calibri"/>
              </a:rPr>
              <a:t>تستمتع بالمشي على شاطئ البحر وسماع أصوات الأمواج.  </a:t>
            </a:r>
            <a:r>
              <a:rPr lang="en" sz="6800">
                <a:solidFill>
                  <a:srgbClr val="1C4587"/>
                </a:solidFill>
                <a:highlight>
                  <a:srgbClr val="F8F9FA"/>
                </a:highlight>
                <a:latin typeface="Calibri"/>
                <a:ea typeface="Calibri"/>
                <a:cs typeface="Calibri"/>
                <a:sym typeface="Calibri"/>
              </a:rPr>
              <a:t>                      </a:t>
            </a:r>
            <a:r>
              <a:rPr lang="en" sz="6800" b="1">
                <a:solidFill>
                  <a:srgbClr val="1C4587"/>
                </a:solidFill>
                <a:highlight>
                  <a:srgbClr val="F8F9FA"/>
                </a:highlight>
                <a:latin typeface="Calibri"/>
                <a:ea typeface="Calibri"/>
                <a:cs typeface="Calibri"/>
                <a:sym typeface="Calibri"/>
              </a:rPr>
              <a:t>   يستمتع بالنسيم ورائحة الورود</a:t>
            </a:r>
            <a:r>
              <a:rPr lang="en" sz="6800">
                <a:solidFill>
                  <a:srgbClr val="1C4587"/>
                </a:solidFill>
                <a:highlight>
                  <a:srgbClr val="F8F9FA"/>
                </a:highlight>
                <a:latin typeface="Calibri"/>
                <a:ea typeface="Calibri"/>
                <a:cs typeface="Calibri"/>
                <a:sym typeface="Calibri"/>
              </a:rPr>
              <a:t>. </a:t>
            </a:r>
            <a:r>
              <a:rPr lang="en" sz="6800">
                <a:solidFill>
                  <a:srgbClr val="1C4587"/>
                </a:solidFill>
                <a:latin typeface="Calibri"/>
                <a:ea typeface="Calibri"/>
                <a:cs typeface="Calibri"/>
                <a:sym typeface="Calibri"/>
              </a:rPr>
              <a:t> </a:t>
            </a:r>
            <a:r>
              <a:rPr lang="en" sz="7100">
                <a:solidFill>
                  <a:srgbClr val="1C4587"/>
                </a:solidFill>
              </a:rPr>
              <a:t>                            </a:t>
            </a:r>
            <a:endParaRPr sz="7100">
              <a:solidFill>
                <a:srgbClr val="1C4587"/>
              </a:solidFill>
              <a:highlight>
                <a:srgbClr val="F8F9FA"/>
              </a:highlight>
              <a:latin typeface="Arial"/>
              <a:ea typeface="Arial"/>
              <a:cs typeface="Arial"/>
              <a:sym typeface="Arial"/>
            </a:endParaRPr>
          </a:p>
          <a:p>
            <a:pPr marL="0" lvl="0" indent="0" algn="r" rtl="1">
              <a:spcBef>
                <a:spcPts val="0"/>
              </a:spcBef>
              <a:spcAft>
                <a:spcPts val="0"/>
              </a:spcAft>
              <a:buNone/>
            </a:pPr>
            <a:endParaRPr sz="7100">
              <a:solidFill>
                <a:srgbClr val="1C4587"/>
              </a:solidFill>
              <a:highlight>
                <a:srgbClr val="F8F9FA"/>
              </a:highlight>
              <a:latin typeface="Calibri"/>
              <a:ea typeface="Calibri"/>
              <a:cs typeface="Calibri"/>
              <a:sym typeface="Calibri"/>
            </a:endParaRPr>
          </a:p>
          <a:p>
            <a:pPr marL="0" lvl="0" indent="0" algn="r" rtl="1">
              <a:spcBef>
                <a:spcPts val="0"/>
              </a:spcBef>
              <a:spcAft>
                <a:spcPts val="0"/>
              </a:spcAft>
              <a:buNone/>
            </a:pPr>
            <a:endParaRPr sz="7100">
              <a:solidFill>
                <a:srgbClr val="1C4587"/>
              </a:solidFill>
            </a:endParaRPr>
          </a:p>
        </p:txBody>
      </p:sp>
      <p:pic>
        <p:nvPicPr>
          <p:cNvPr id="111" name="Google Shape;111;p20"/>
          <p:cNvPicPr preferRelativeResize="0"/>
          <p:nvPr/>
        </p:nvPicPr>
        <p:blipFill>
          <a:blip r:embed="rId3">
            <a:alphaModFix/>
          </a:blip>
          <a:stretch>
            <a:fillRect/>
          </a:stretch>
        </p:blipFill>
        <p:spPr>
          <a:xfrm>
            <a:off x="3425000" y="517150"/>
            <a:ext cx="5622851" cy="3292401"/>
          </a:xfrm>
          <a:prstGeom prst="rect">
            <a:avLst/>
          </a:prstGeom>
          <a:noFill/>
          <a:ln>
            <a:noFill/>
          </a:ln>
        </p:spPr>
      </p:pic>
      <p:pic>
        <p:nvPicPr>
          <p:cNvPr id="112" name="Google Shape;112;p20"/>
          <p:cNvPicPr preferRelativeResize="0"/>
          <p:nvPr/>
        </p:nvPicPr>
        <p:blipFill>
          <a:blip r:embed="rId4">
            <a:alphaModFix/>
          </a:blip>
          <a:stretch>
            <a:fillRect/>
          </a:stretch>
        </p:blipFill>
        <p:spPr>
          <a:xfrm>
            <a:off x="444675" y="121225"/>
            <a:ext cx="2764050" cy="3877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body" idx="1"/>
          </p:nvPr>
        </p:nvSpPr>
        <p:spPr>
          <a:xfrm>
            <a:off x="0" y="0"/>
            <a:ext cx="9144000" cy="5048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a:t>  </a:t>
            </a:r>
            <a:r>
              <a:rPr lang="en">
                <a:latin typeface="Calibri"/>
                <a:ea typeface="Calibri"/>
                <a:cs typeface="Calibri"/>
                <a:sym typeface="Calibri"/>
              </a:rPr>
              <a:t>(5)</a:t>
            </a:r>
            <a:endParaRPr>
              <a:latin typeface="Calibri"/>
              <a:ea typeface="Calibri"/>
              <a:cs typeface="Calibri"/>
              <a:sym typeface="Calibri"/>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a:p>
            <a:pPr marL="0" lvl="0" indent="0" algn="l" rtl="0">
              <a:spcBef>
                <a:spcPts val="1200"/>
              </a:spcBef>
              <a:spcAft>
                <a:spcPts val="0"/>
              </a:spcAft>
              <a:buNone/>
            </a:pPr>
            <a:endParaRPr sz="3750">
              <a:latin typeface="Calibri"/>
              <a:ea typeface="Calibri"/>
              <a:cs typeface="Calibri"/>
              <a:sym typeface="Calibri"/>
            </a:endParaRPr>
          </a:p>
          <a:p>
            <a:pPr marL="0" lvl="0" indent="0" algn="l" rtl="0">
              <a:spcBef>
                <a:spcPts val="1200"/>
              </a:spcBef>
              <a:spcAft>
                <a:spcPts val="0"/>
              </a:spcAft>
              <a:buNone/>
            </a:pPr>
            <a:endParaRPr sz="3750">
              <a:solidFill>
                <a:srgbClr val="073763"/>
              </a:solidFill>
              <a:latin typeface="Calibri"/>
              <a:ea typeface="Calibri"/>
              <a:cs typeface="Calibri"/>
              <a:sym typeface="Calibri"/>
            </a:endParaRPr>
          </a:p>
          <a:p>
            <a:pPr marL="0" lvl="0" indent="0" algn="l" rtl="0">
              <a:spcBef>
                <a:spcPts val="1200"/>
              </a:spcBef>
              <a:spcAft>
                <a:spcPts val="0"/>
              </a:spcAft>
              <a:buNone/>
            </a:pPr>
            <a:r>
              <a:rPr lang="en" sz="3750">
                <a:solidFill>
                  <a:srgbClr val="073763"/>
                </a:solidFill>
                <a:latin typeface="Calibri"/>
                <a:ea typeface="Calibri"/>
                <a:cs typeface="Calibri"/>
                <a:sym typeface="Calibri"/>
              </a:rPr>
              <a:t>    </a:t>
            </a:r>
            <a:endParaRPr sz="7073">
              <a:solidFill>
                <a:srgbClr val="1C4587"/>
              </a:solidFill>
              <a:latin typeface="Calibri"/>
              <a:ea typeface="Calibri"/>
              <a:cs typeface="Calibri"/>
              <a:sym typeface="Calibri"/>
            </a:endParaRPr>
          </a:p>
          <a:p>
            <a:pPr marL="0" lvl="0" indent="0" algn="l" rtl="0">
              <a:spcBef>
                <a:spcPts val="1200"/>
              </a:spcBef>
              <a:spcAft>
                <a:spcPts val="0"/>
              </a:spcAft>
              <a:buNone/>
            </a:pPr>
            <a:r>
              <a:rPr lang="en" sz="7073">
                <a:solidFill>
                  <a:srgbClr val="1C4587"/>
                </a:solidFill>
                <a:latin typeface="Calibri"/>
                <a:ea typeface="Calibri"/>
                <a:cs typeface="Calibri"/>
                <a:sym typeface="Calibri"/>
              </a:rPr>
              <a:t>                     </a:t>
            </a:r>
            <a:endParaRPr sz="7073">
              <a:solidFill>
                <a:srgbClr val="1C4587"/>
              </a:solidFill>
              <a:latin typeface="Calibri"/>
              <a:ea typeface="Calibri"/>
              <a:cs typeface="Calibri"/>
              <a:sym typeface="Calibri"/>
            </a:endParaRPr>
          </a:p>
          <a:p>
            <a:pPr marL="0" lvl="0" indent="0" algn="l" rtl="0">
              <a:spcBef>
                <a:spcPts val="1200"/>
              </a:spcBef>
              <a:spcAft>
                <a:spcPts val="0"/>
              </a:spcAft>
              <a:buNone/>
            </a:pPr>
            <a:endParaRPr sz="6000">
              <a:solidFill>
                <a:srgbClr val="1C4587"/>
              </a:solidFill>
              <a:latin typeface="Calibri"/>
              <a:ea typeface="Calibri"/>
              <a:cs typeface="Calibri"/>
              <a:sym typeface="Calibri"/>
            </a:endParaRPr>
          </a:p>
          <a:p>
            <a:pPr marL="0" lvl="0" indent="0" algn="l" rtl="0">
              <a:spcBef>
                <a:spcPts val="1200"/>
              </a:spcBef>
              <a:spcAft>
                <a:spcPts val="0"/>
              </a:spcAft>
              <a:buNone/>
            </a:pPr>
            <a:r>
              <a:rPr lang="en" sz="6400">
                <a:solidFill>
                  <a:srgbClr val="1C4587"/>
                </a:solidFill>
                <a:latin typeface="Calibri"/>
                <a:ea typeface="Calibri"/>
                <a:cs typeface="Calibri"/>
                <a:sym typeface="Calibri"/>
              </a:rPr>
              <a:t>      He likes eating couscous with mixed vegetables.                  She likes eating Salmon tajine with black olives.  </a:t>
            </a:r>
            <a:r>
              <a:rPr lang="en" sz="6000">
                <a:solidFill>
                  <a:srgbClr val="1C4587"/>
                </a:solidFill>
                <a:latin typeface="Calibri"/>
                <a:ea typeface="Calibri"/>
                <a:cs typeface="Calibri"/>
                <a:sym typeface="Calibri"/>
              </a:rPr>
              <a:t>                                                                                       </a:t>
            </a:r>
            <a:endParaRPr sz="6000">
              <a:solidFill>
                <a:srgbClr val="1C4587"/>
              </a:solidFill>
              <a:highlight>
                <a:srgbClr val="F8F9FA"/>
              </a:highlight>
              <a:latin typeface="Calibri"/>
              <a:ea typeface="Calibri"/>
              <a:cs typeface="Calibri"/>
              <a:sym typeface="Calibri"/>
            </a:endParaRPr>
          </a:p>
          <a:p>
            <a:pPr marL="0" marR="38100" lvl="0" indent="0" algn="r" rtl="1">
              <a:lnSpc>
                <a:spcPct val="114285"/>
              </a:lnSpc>
              <a:spcBef>
                <a:spcPts val="1200"/>
              </a:spcBef>
              <a:spcAft>
                <a:spcPts val="0"/>
              </a:spcAft>
              <a:buNone/>
            </a:pPr>
            <a:r>
              <a:rPr lang="en" sz="7073">
                <a:solidFill>
                  <a:srgbClr val="1C4587"/>
                </a:solidFill>
                <a:highlight>
                  <a:srgbClr val="F8F9FA"/>
                </a:highlight>
                <a:latin typeface="Calibri"/>
                <a:ea typeface="Calibri"/>
                <a:cs typeface="Calibri"/>
                <a:sym typeface="Calibri"/>
              </a:rPr>
              <a:t>   </a:t>
            </a:r>
            <a:r>
              <a:rPr lang="en" sz="7073" b="1">
                <a:solidFill>
                  <a:srgbClr val="1C4587"/>
                </a:solidFill>
                <a:highlight>
                  <a:srgbClr val="FFFFFF"/>
                </a:highlight>
                <a:latin typeface="Calibri"/>
                <a:ea typeface="Calibri"/>
                <a:cs typeface="Calibri"/>
                <a:sym typeface="Calibri"/>
              </a:rPr>
              <a:t>    تحب أكل طجبن السلمون مع الزيتون الأسود.                          يحب تناول الكسكس مع الخضار المشكلة.</a:t>
            </a:r>
            <a:endParaRPr sz="7073" b="1">
              <a:solidFill>
                <a:srgbClr val="1C4587"/>
              </a:solidFill>
              <a:highlight>
                <a:srgbClr val="FFFFFF"/>
              </a:highlight>
              <a:latin typeface="Calibri"/>
              <a:ea typeface="Calibri"/>
              <a:cs typeface="Calibri"/>
              <a:sym typeface="Calibri"/>
            </a:endParaRPr>
          </a:p>
          <a:p>
            <a:pPr marL="0" lvl="0" indent="0" algn="l" rtl="0">
              <a:spcBef>
                <a:spcPts val="0"/>
              </a:spcBef>
              <a:spcAft>
                <a:spcPts val="1200"/>
              </a:spcAft>
              <a:buNone/>
            </a:pPr>
            <a:r>
              <a:rPr lang="en" sz="2730" b="1">
                <a:solidFill>
                  <a:srgbClr val="073763"/>
                </a:solidFill>
                <a:highlight>
                  <a:srgbClr val="FFFFFF"/>
                </a:highlight>
                <a:latin typeface="Calibri"/>
                <a:ea typeface="Calibri"/>
                <a:cs typeface="Calibri"/>
                <a:sym typeface="Calibri"/>
              </a:rPr>
              <a:t> </a:t>
            </a:r>
            <a:endParaRPr sz="2730" b="1">
              <a:solidFill>
                <a:srgbClr val="073763"/>
              </a:solidFill>
              <a:highlight>
                <a:srgbClr val="FFFFFF"/>
              </a:highlight>
              <a:latin typeface="Calibri"/>
              <a:ea typeface="Calibri"/>
              <a:cs typeface="Calibri"/>
              <a:sym typeface="Calibri"/>
            </a:endParaRPr>
          </a:p>
        </p:txBody>
      </p:sp>
      <p:pic>
        <p:nvPicPr>
          <p:cNvPr id="118" name="Google Shape;118;p21"/>
          <p:cNvPicPr preferRelativeResize="0"/>
          <p:nvPr/>
        </p:nvPicPr>
        <p:blipFill>
          <a:blip r:embed="rId3">
            <a:alphaModFix/>
          </a:blip>
          <a:stretch>
            <a:fillRect/>
          </a:stretch>
        </p:blipFill>
        <p:spPr>
          <a:xfrm>
            <a:off x="5765150" y="81875"/>
            <a:ext cx="2884033" cy="3830400"/>
          </a:xfrm>
          <a:prstGeom prst="rect">
            <a:avLst/>
          </a:prstGeom>
          <a:noFill/>
          <a:ln>
            <a:noFill/>
          </a:ln>
        </p:spPr>
      </p:pic>
      <p:pic>
        <p:nvPicPr>
          <p:cNvPr id="119" name="Google Shape;119;p21"/>
          <p:cNvPicPr preferRelativeResize="0"/>
          <p:nvPr/>
        </p:nvPicPr>
        <p:blipFill>
          <a:blip r:embed="rId4">
            <a:alphaModFix/>
          </a:blip>
          <a:stretch>
            <a:fillRect/>
          </a:stretch>
        </p:blipFill>
        <p:spPr>
          <a:xfrm>
            <a:off x="276925" y="607400"/>
            <a:ext cx="4883425" cy="3304875"/>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704</Words>
  <Application>Microsoft Macintosh PowerPoint</Application>
  <PresentationFormat>On-screen Show (16:9)</PresentationFormat>
  <Paragraphs>130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Open Sans</vt:lpstr>
      <vt:lpstr>PT Sans Narrow</vt:lpstr>
      <vt:lpstr>Arial</vt:lpstr>
      <vt:lpstr>Tropic</vt:lpstr>
      <vt:lpstr>Task: A Family choosing a Restaurant in Tangier, Morocco </vt:lpstr>
      <vt:lpstr>PowerPoint Presentation</vt:lpstr>
      <vt:lpstr>                   The sister    The brother                                                                         الأخ                                                                       الأخت             </vt:lpstr>
      <vt:lpstr> 1.Identify the prepositional phrases, gerund, predicates/verb phrases, verbal sentences, direct objects تعرف على شبه جملة مكونة من جار ومجرور، جملة فعلية، صيغة المصدر، المفعول به 2. Create sentences using the verb form of “enjoyment” in the third person in the feminine and masculine forms. What pattern to you notice?    “كون / كوني جملا باستخدام صيغة فعل “الإستمتاع. ماذا تلاحظ / تلاحظين؟    3. Identify a verb that has a synonym                                                                         تعرف على فعل ومرادفه </vt:lpstr>
      <vt:lpstr>PowerPoint Presentation</vt:lpstr>
      <vt:lpstr>PowerPoint Presentation</vt:lpstr>
      <vt:lpstr>PowerPoint Presentation</vt:lpstr>
      <vt:lpstr>PowerPoint Presentation</vt:lpstr>
      <vt:lpstr>PowerPoint Presentation</vt:lpstr>
      <vt:lpstr>(6)         He likes eating fresh locally grown vegetables.                      She likes eating fresh local fish.                        تحب أكل الأسماك المحلية الطازجة.                           يحب تناول الخضروات الطازجة المزروعة محليا.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A Family choosing a Restaurant in Tangier, Morocco </dc:title>
  <cp:lastModifiedBy>Abby Limmer</cp:lastModifiedBy>
  <cp:revision>3</cp:revision>
  <dcterms:modified xsi:type="dcterms:W3CDTF">2024-02-02T01:22:18Z</dcterms:modified>
</cp:coreProperties>
</file>