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Lst>
  <p:sldSz cx="9144000" cy="5143500" type="screen16x9"/>
  <p:notesSz cx="6858000" cy="9144000"/>
  <p:embeddedFontLst>
    <p:embeddedFont>
      <p:font typeface="Old Standard TT" pitchFamily="2" charset="77"/>
      <p:regular r:id="rId17"/>
      <p:bold r:id="rId18"/>
      <p: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p:cViewPr varScale="1">
        <p:scale>
          <a:sx n="148" d="100"/>
          <a:sy n="148" d="100"/>
        </p:scale>
        <p:origin x="6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44def18e8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44def18e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44def18e8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44def18e8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4def18e8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44def18e8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44def18e8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44def18e8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44def18e8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44def18e8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3ee47b09eb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3ee47b09e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ee47b09eb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3ee47b09eb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ee47b09eb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ee47b09eb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3ee47b09eb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3ee47b09eb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ee47b09eb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3ee47b09eb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ee47b09eb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3ee47b09eb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3ee47b09e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3ee47b09e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44def18e8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44def18e8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Jordan: An Abbreviated History, Pt 2</a:t>
            </a:r>
            <a:endParaRPr dirty="0"/>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Middle School Geography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Byzantine and Islamic Eras</a:t>
            </a:r>
            <a:endParaRPr/>
          </a:p>
        </p:txBody>
      </p:sp>
      <p:sp>
        <p:nvSpPr>
          <p:cNvPr id="167" name="Google Shape;167;p30"/>
          <p:cNvSpPr txBox="1">
            <a:spLocks noGrp="1"/>
          </p:cNvSpPr>
          <p:nvPr>
            <p:ph type="body" idx="1"/>
          </p:nvPr>
        </p:nvSpPr>
        <p:spPr>
          <a:xfrm>
            <a:off x="311700" y="1171675"/>
            <a:ext cx="4437900" cy="3397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While Jordan was prominently Christian from the adoption of Christianity as the main religion of the Byzantine Empire in the 4th Century, by the 7th Century, it was occupied by Persia and later became a Muslim region.</a:t>
            </a:r>
            <a:endParaRPr sz="1600"/>
          </a:p>
          <a:p>
            <a:pPr marL="457200" lvl="0" indent="-330200" algn="l" rtl="0">
              <a:spcBef>
                <a:spcPts val="0"/>
              </a:spcBef>
              <a:spcAft>
                <a:spcPts val="0"/>
              </a:spcAft>
              <a:buSzPts val="1600"/>
              <a:buChar char="●"/>
            </a:pPr>
            <a:r>
              <a:rPr lang="en" sz="1600"/>
              <a:t>Despite this, some ruins found in present-day Jordan include the Kerak Castle, which began as a Crusader Castle in 1142. </a:t>
            </a:r>
            <a:endParaRPr sz="1600"/>
          </a:p>
          <a:p>
            <a:pPr marL="914400" lvl="1" indent="-317500" algn="l" rtl="0">
              <a:spcBef>
                <a:spcPts val="0"/>
              </a:spcBef>
              <a:spcAft>
                <a:spcPts val="0"/>
              </a:spcAft>
              <a:buSzPts val="1400"/>
              <a:buChar char="○"/>
            </a:pPr>
            <a:r>
              <a:rPr lang="en" sz="1400"/>
              <a:t>Likewise, the Ajloun Castle in Northern Jordan was a castle built by Muslims to fight against crusaders</a:t>
            </a:r>
            <a:endParaRPr sz="1400"/>
          </a:p>
        </p:txBody>
      </p:sp>
      <p:pic>
        <p:nvPicPr>
          <p:cNvPr id="168" name="Google Shape;168;p30"/>
          <p:cNvPicPr preferRelativeResize="0"/>
          <p:nvPr/>
        </p:nvPicPr>
        <p:blipFill>
          <a:blip r:embed="rId3">
            <a:alphaModFix/>
          </a:blip>
          <a:stretch>
            <a:fillRect/>
          </a:stretch>
        </p:blipFill>
        <p:spPr>
          <a:xfrm>
            <a:off x="4943900" y="1617975"/>
            <a:ext cx="4068575" cy="2721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Ottoman and British Era</a:t>
            </a:r>
            <a:endParaRPr/>
          </a:p>
        </p:txBody>
      </p:sp>
      <p:sp>
        <p:nvSpPr>
          <p:cNvPr id="174" name="Google Shape;174;p31"/>
          <p:cNvSpPr txBox="1">
            <a:spLocks noGrp="1"/>
          </p:cNvSpPr>
          <p:nvPr>
            <p:ph type="body" idx="2"/>
          </p:nvPr>
        </p:nvSpPr>
        <p:spPr>
          <a:xfrm>
            <a:off x="4832400" y="677875"/>
            <a:ext cx="3999900" cy="3891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From 1516-1916, Jordan became a part of the Ottoman Empire.</a:t>
            </a:r>
            <a:endParaRPr sz="1600"/>
          </a:p>
          <a:p>
            <a:pPr marL="457200" lvl="0" indent="-330200" algn="l" rtl="0">
              <a:spcBef>
                <a:spcPts val="0"/>
              </a:spcBef>
              <a:spcAft>
                <a:spcPts val="0"/>
              </a:spcAft>
              <a:buSzPts val="1600"/>
              <a:buChar char="●"/>
            </a:pPr>
            <a:r>
              <a:rPr lang="en" sz="1600"/>
              <a:t>Beginning in the 20th Century, upset by the Ottoman treatment of the Arab people, the Arabs (including those in Jordan) fought against the empire</a:t>
            </a:r>
            <a:endParaRPr sz="1600"/>
          </a:p>
          <a:p>
            <a:pPr marL="914400" lvl="1" indent="-317500" algn="l" rtl="0">
              <a:spcBef>
                <a:spcPts val="0"/>
              </a:spcBef>
              <a:spcAft>
                <a:spcPts val="0"/>
              </a:spcAft>
              <a:buSzPts val="1400"/>
              <a:buChar char="○"/>
            </a:pPr>
            <a:r>
              <a:rPr lang="en" sz="1400"/>
              <a:t>This included the Battle of Aqaba in 1917, which took place while the empire was fighting in World War I</a:t>
            </a:r>
            <a:endParaRPr sz="1400"/>
          </a:p>
          <a:p>
            <a:pPr marL="457200" lvl="0" indent="-330200" algn="l" rtl="0">
              <a:spcBef>
                <a:spcPts val="0"/>
              </a:spcBef>
              <a:spcAft>
                <a:spcPts val="0"/>
              </a:spcAft>
              <a:buSzPts val="1600"/>
              <a:buChar char="●"/>
            </a:pPr>
            <a:r>
              <a:rPr lang="en" sz="1600"/>
              <a:t>At the end of WWI, the British established Transjordan, led by Abdullah, first king of Jordan.</a:t>
            </a:r>
            <a:endParaRPr sz="1600"/>
          </a:p>
          <a:p>
            <a:pPr marL="914400" lvl="1" indent="-317500" algn="l" rtl="0">
              <a:spcBef>
                <a:spcPts val="0"/>
              </a:spcBef>
              <a:spcAft>
                <a:spcPts val="0"/>
              </a:spcAft>
              <a:buSzPts val="1400"/>
              <a:buChar char="○"/>
            </a:pPr>
            <a:r>
              <a:rPr lang="en" sz="1400"/>
              <a:t>In 1946, the British declared Jordan an independent Country</a:t>
            </a:r>
            <a:endParaRPr sz="1400"/>
          </a:p>
        </p:txBody>
      </p:sp>
      <p:pic>
        <p:nvPicPr>
          <p:cNvPr id="175" name="Google Shape;175;p31"/>
          <p:cNvPicPr preferRelativeResize="0"/>
          <p:nvPr/>
        </p:nvPicPr>
        <p:blipFill>
          <a:blip r:embed="rId3">
            <a:alphaModFix/>
          </a:blip>
          <a:stretch>
            <a:fillRect/>
          </a:stretch>
        </p:blipFill>
        <p:spPr>
          <a:xfrm>
            <a:off x="152400" y="1210625"/>
            <a:ext cx="4527601" cy="3395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Modern Jordan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Jordan as a Refugee Nation</a:t>
            </a:r>
            <a:endParaRPr/>
          </a:p>
        </p:txBody>
      </p:sp>
      <p:sp>
        <p:nvSpPr>
          <p:cNvPr id="186" name="Google Shape;186;p33"/>
          <p:cNvSpPr txBox="1">
            <a:spLocks noGrp="1"/>
          </p:cNvSpPr>
          <p:nvPr>
            <p:ph type="body" idx="2"/>
          </p:nvPr>
        </p:nvSpPr>
        <p:spPr>
          <a:xfrm>
            <a:off x="4311600" y="1171675"/>
            <a:ext cx="4520700" cy="3711000"/>
          </a:xfrm>
          <a:prstGeom prst="rect">
            <a:avLst/>
          </a:prstGeom>
        </p:spPr>
        <p:txBody>
          <a:bodyPr spcFirstLastPara="1" wrap="square" lIns="91425" tIns="91425" rIns="91425" bIns="91425" anchor="t" anchorCtr="0">
            <a:normAutofit fontScale="62500" lnSpcReduction="20000"/>
          </a:bodyPr>
          <a:lstStyle/>
          <a:p>
            <a:pPr marL="457200" lvl="0" indent="-325250" algn="l" rtl="0">
              <a:spcBef>
                <a:spcPts val="0"/>
              </a:spcBef>
              <a:spcAft>
                <a:spcPts val="0"/>
              </a:spcAft>
              <a:buSzPct val="100000"/>
              <a:buChar char="●"/>
            </a:pPr>
            <a:r>
              <a:rPr lang="en" sz="2435"/>
              <a:t>Starting after Israel’s war against Palestine in 1948, Jordan has had a prominent refugee population. This includes people from:</a:t>
            </a:r>
            <a:endParaRPr sz="2435"/>
          </a:p>
          <a:p>
            <a:pPr marL="914400" lvl="1" indent="-317313" algn="l" rtl="0">
              <a:spcBef>
                <a:spcPts val="0"/>
              </a:spcBef>
              <a:spcAft>
                <a:spcPts val="0"/>
              </a:spcAft>
              <a:buSzPct val="100000"/>
              <a:buChar char="○"/>
            </a:pPr>
            <a:r>
              <a:rPr lang="en" sz="2235"/>
              <a:t>Palestine (Israel)</a:t>
            </a:r>
            <a:endParaRPr sz="2235"/>
          </a:p>
          <a:p>
            <a:pPr marL="914400" lvl="1" indent="-317313" algn="l" rtl="0">
              <a:spcBef>
                <a:spcPts val="0"/>
              </a:spcBef>
              <a:spcAft>
                <a:spcPts val="0"/>
              </a:spcAft>
              <a:buSzPct val="100000"/>
              <a:buChar char="○"/>
            </a:pPr>
            <a:r>
              <a:rPr lang="en" sz="2235"/>
              <a:t>Iraq</a:t>
            </a:r>
            <a:endParaRPr sz="2235"/>
          </a:p>
          <a:p>
            <a:pPr marL="914400" lvl="1" indent="-317313" algn="l" rtl="0">
              <a:spcBef>
                <a:spcPts val="0"/>
              </a:spcBef>
              <a:spcAft>
                <a:spcPts val="0"/>
              </a:spcAft>
              <a:buSzPct val="100000"/>
              <a:buChar char="○"/>
            </a:pPr>
            <a:r>
              <a:rPr lang="en" sz="2235"/>
              <a:t>Syria</a:t>
            </a:r>
            <a:endParaRPr sz="2235"/>
          </a:p>
          <a:p>
            <a:pPr marL="914400" lvl="1" indent="-317313" algn="l" rtl="0">
              <a:spcBef>
                <a:spcPts val="0"/>
              </a:spcBef>
              <a:spcAft>
                <a:spcPts val="0"/>
              </a:spcAft>
              <a:buSzPct val="100000"/>
              <a:buChar char="○"/>
            </a:pPr>
            <a:r>
              <a:rPr lang="en" sz="2235"/>
              <a:t>Yemen</a:t>
            </a:r>
            <a:endParaRPr sz="2235"/>
          </a:p>
          <a:p>
            <a:pPr marL="457200" lvl="0" indent="-325250" algn="l" rtl="0">
              <a:spcBef>
                <a:spcPts val="0"/>
              </a:spcBef>
              <a:spcAft>
                <a:spcPts val="0"/>
              </a:spcAft>
              <a:buSzPct val="100000"/>
              <a:buChar char="●"/>
            </a:pPr>
            <a:r>
              <a:rPr lang="en" sz="2435"/>
              <a:t>Most refugees come from foreign conflicts, including wars between Israel and Arab nations, the US’s War in Iraq, and Syria’s Civil War</a:t>
            </a:r>
            <a:endParaRPr sz="2435"/>
          </a:p>
          <a:p>
            <a:pPr marL="457200" lvl="0" indent="-325250" algn="l" rtl="0">
              <a:spcBef>
                <a:spcPts val="0"/>
              </a:spcBef>
              <a:spcAft>
                <a:spcPts val="0"/>
              </a:spcAft>
              <a:buSzPct val="100000"/>
              <a:buChar char="●"/>
            </a:pPr>
            <a:r>
              <a:rPr lang="en" sz="2435"/>
              <a:t>According to the UN, over 760,000 people in Jordan are listed as Refugees, including 27,000 from Syria alone.</a:t>
            </a:r>
            <a:endParaRPr sz="2435"/>
          </a:p>
          <a:p>
            <a:pPr marL="457200" lvl="0" indent="0" algn="l" rtl="0">
              <a:spcBef>
                <a:spcPts val="1200"/>
              </a:spcBef>
              <a:spcAft>
                <a:spcPts val="1200"/>
              </a:spcAft>
              <a:buNone/>
            </a:pPr>
            <a:endParaRPr/>
          </a:p>
        </p:txBody>
      </p:sp>
      <p:pic>
        <p:nvPicPr>
          <p:cNvPr id="187" name="Google Shape;187;p33"/>
          <p:cNvPicPr preferRelativeResize="0"/>
          <p:nvPr/>
        </p:nvPicPr>
        <p:blipFill>
          <a:blip r:embed="rId3">
            <a:alphaModFix/>
          </a:blip>
          <a:stretch>
            <a:fillRect/>
          </a:stretch>
        </p:blipFill>
        <p:spPr>
          <a:xfrm>
            <a:off x="311700" y="1615063"/>
            <a:ext cx="3855800" cy="2510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Human Rights in Jordan</a:t>
            </a:r>
            <a:endParaRPr/>
          </a:p>
        </p:txBody>
      </p:sp>
      <p:sp>
        <p:nvSpPr>
          <p:cNvPr id="193" name="Google Shape;193;p34"/>
          <p:cNvSpPr txBox="1">
            <a:spLocks noGrp="1"/>
          </p:cNvSpPr>
          <p:nvPr>
            <p:ph type="body" idx="1"/>
          </p:nvPr>
        </p:nvSpPr>
        <p:spPr>
          <a:xfrm>
            <a:off x="332575" y="1182125"/>
            <a:ext cx="5472000" cy="3397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While Jordanian citizens have many rights similar to the US, there are some limits:</a:t>
            </a:r>
            <a:endParaRPr sz="1600"/>
          </a:p>
          <a:p>
            <a:pPr marL="914400" lvl="1" indent="-317500" algn="l" rtl="0">
              <a:spcBef>
                <a:spcPts val="0"/>
              </a:spcBef>
              <a:spcAft>
                <a:spcPts val="0"/>
              </a:spcAft>
              <a:buSzPts val="1400"/>
              <a:buChar char="○"/>
            </a:pPr>
            <a:r>
              <a:rPr lang="en" sz="1400"/>
              <a:t>Religion: You can have a faith other than Islam, but you can’t convert from Islam.</a:t>
            </a:r>
            <a:endParaRPr sz="1400"/>
          </a:p>
          <a:p>
            <a:pPr marL="914400" lvl="1" indent="-317500" algn="l" rtl="0">
              <a:spcBef>
                <a:spcPts val="0"/>
              </a:spcBef>
              <a:spcAft>
                <a:spcPts val="0"/>
              </a:spcAft>
              <a:buSzPts val="1400"/>
              <a:buChar char="○"/>
            </a:pPr>
            <a:r>
              <a:rPr lang="en" sz="1400"/>
              <a:t>Speech: You can say </a:t>
            </a:r>
            <a:r>
              <a:rPr lang="en" sz="1400" i="1"/>
              <a:t>almost anything</a:t>
            </a:r>
            <a:r>
              <a:rPr lang="en" sz="1400"/>
              <a:t>, unless it is against the King or the military.</a:t>
            </a:r>
            <a:endParaRPr sz="1400"/>
          </a:p>
          <a:p>
            <a:pPr marL="914400" lvl="1" indent="-317500" algn="l" rtl="0">
              <a:spcBef>
                <a:spcPts val="0"/>
              </a:spcBef>
              <a:spcAft>
                <a:spcPts val="0"/>
              </a:spcAft>
              <a:buSzPts val="1400"/>
              <a:buChar char="○"/>
            </a:pPr>
            <a:r>
              <a:rPr lang="en" sz="1400"/>
              <a:t>Women: While they </a:t>
            </a:r>
            <a:r>
              <a:rPr lang="en" sz="1400" i="1"/>
              <a:t>technically</a:t>
            </a:r>
            <a:r>
              <a:rPr lang="en" sz="1400"/>
              <a:t> have equal rights, they are still encouraged to follow many customs including wearing a hijab.</a:t>
            </a:r>
            <a:endParaRPr sz="1400"/>
          </a:p>
          <a:p>
            <a:pPr marL="914400" lvl="1" indent="-317500" algn="l" rtl="0">
              <a:spcBef>
                <a:spcPts val="0"/>
              </a:spcBef>
              <a:spcAft>
                <a:spcPts val="0"/>
              </a:spcAft>
              <a:buSzPts val="1400"/>
              <a:buChar char="○"/>
            </a:pPr>
            <a:r>
              <a:rPr lang="en" sz="1400"/>
              <a:t>LGBT Rights: While they </a:t>
            </a:r>
            <a:r>
              <a:rPr lang="en" sz="1400" i="1"/>
              <a:t>technically</a:t>
            </a:r>
            <a:r>
              <a:rPr lang="en" sz="1400"/>
              <a:t> can live the way they choose to live, they cannot marry and are regularly discriminated against.</a:t>
            </a:r>
            <a:endParaRPr sz="1400"/>
          </a:p>
          <a:p>
            <a:pPr marL="1371600" lvl="2" indent="-317500" algn="l" rtl="0">
              <a:spcBef>
                <a:spcPts val="0"/>
              </a:spcBef>
              <a:spcAft>
                <a:spcPts val="0"/>
              </a:spcAft>
              <a:buSzPts val="1400"/>
              <a:buChar char="■"/>
            </a:pPr>
            <a:r>
              <a:rPr lang="en" sz="1400"/>
              <a:t>Tour Guide: “There are no gay people in Jordan.”</a:t>
            </a:r>
            <a:endParaRPr sz="1400"/>
          </a:p>
        </p:txBody>
      </p:sp>
      <p:pic>
        <p:nvPicPr>
          <p:cNvPr id="194" name="Google Shape;194;p34"/>
          <p:cNvPicPr preferRelativeResize="0"/>
          <p:nvPr/>
        </p:nvPicPr>
        <p:blipFill>
          <a:blip r:embed="rId3">
            <a:alphaModFix/>
          </a:blip>
          <a:stretch>
            <a:fillRect/>
          </a:stretch>
        </p:blipFill>
        <p:spPr>
          <a:xfrm>
            <a:off x="6103750" y="1700213"/>
            <a:ext cx="2619375" cy="174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Classical Jordan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Jordan’s Roman Influence</a:t>
            </a:r>
            <a:endParaRPr/>
          </a:p>
        </p:txBody>
      </p:sp>
      <p:sp>
        <p:nvSpPr>
          <p:cNvPr id="125" name="Google Shape;125;p2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Jordan became a part of the Empire when General Pompey conquered Palestine in 63 BCE.</a:t>
            </a:r>
            <a:endParaRPr/>
          </a:p>
          <a:p>
            <a:pPr marL="457200" lvl="0" indent="-342900" algn="l" rtl="0">
              <a:spcBef>
                <a:spcPts val="1200"/>
              </a:spcBef>
              <a:spcAft>
                <a:spcPts val="0"/>
              </a:spcAft>
              <a:buSzPts val="1800"/>
              <a:buChar char="-"/>
            </a:pPr>
            <a:r>
              <a:rPr lang="en"/>
              <a:t>7 of the 10 cities in the Decapolis (Gr: Ten cities) are a part of present-day Jordan</a:t>
            </a:r>
            <a:endParaRPr/>
          </a:p>
          <a:p>
            <a:pPr marL="457200" lvl="0" indent="-342900" algn="l" rtl="0">
              <a:spcBef>
                <a:spcPts val="0"/>
              </a:spcBef>
              <a:spcAft>
                <a:spcPts val="0"/>
              </a:spcAft>
              <a:buSzPts val="1800"/>
              <a:buChar char="-"/>
            </a:pPr>
            <a:r>
              <a:rPr lang="en"/>
              <a:t>You can see remnants today scattered throughout Northern and Central Jordan.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Roman Theater, Downtown Amman</a:t>
            </a:r>
            <a:endParaRPr/>
          </a:p>
        </p:txBody>
      </p:sp>
      <p:pic>
        <p:nvPicPr>
          <p:cNvPr id="131" name="Google Shape;131;p24"/>
          <p:cNvPicPr preferRelativeResize="0"/>
          <p:nvPr/>
        </p:nvPicPr>
        <p:blipFill>
          <a:blip r:embed="rId3">
            <a:alphaModFix/>
          </a:blip>
          <a:stretch>
            <a:fillRect/>
          </a:stretch>
        </p:blipFill>
        <p:spPr>
          <a:xfrm>
            <a:off x="1918275" y="1058225"/>
            <a:ext cx="5742495" cy="3780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Temple of Artemis, Jerash</a:t>
            </a:r>
            <a:endParaRPr/>
          </a:p>
        </p:txBody>
      </p:sp>
      <p:pic>
        <p:nvPicPr>
          <p:cNvPr id="137" name="Google Shape;137;p25"/>
          <p:cNvPicPr preferRelativeResize="0"/>
          <p:nvPr/>
        </p:nvPicPr>
        <p:blipFill>
          <a:blip r:embed="rId3">
            <a:alphaModFix/>
          </a:blip>
          <a:stretch>
            <a:fillRect/>
          </a:stretch>
        </p:blipFill>
        <p:spPr>
          <a:xfrm>
            <a:off x="2151150" y="1197575"/>
            <a:ext cx="5071275" cy="3380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Hadrian’s Gate, Jerash</a:t>
            </a:r>
            <a:endParaRPr/>
          </a:p>
        </p:txBody>
      </p:sp>
      <p:pic>
        <p:nvPicPr>
          <p:cNvPr id="143" name="Google Shape;143;p26"/>
          <p:cNvPicPr preferRelativeResize="0"/>
          <p:nvPr/>
        </p:nvPicPr>
        <p:blipFill>
          <a:blip r:embed="rId3">
            <a:alphaModFix/>
          </a:blip>
          <a:stretch>
            <a:fillRect/>
          </a:stretch>
        </p:blipFill>
        <p:spPr>
          <a:xfrm>
            <a:off x="449313" y="1058225"/>
            <a:ext cx="8245381" cy="3780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Is This Roman? (Petra, Jordan)</a:t>
            </a:r>
            <a:endParaRPr/>
          </a:p>
        </p:txBody>
      </p:sp>
      <p:pic>
        <p:nvPicPr>
          <p:cNvPr id="149" name="Google Shape;149;p27"/>
          <p:cNvPicPr preferRelativeResize="0"/>
          <p:nvPr/>
        </p:nvPicPr>
        <p:blipFill rotWithShape="1">
          <a:blip r:embed="rId3">
            <a:alphaModFix/>
          </a:blip>
          <a:srcRect b="28525"/>
          <a:stretch/>
        </p:blipFill>
        <p:spPr>
          <a:xfrm>
            <a:off x="3392863" y="1058225"/>
            <a:ext cx="2358275" cy="36762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Nabatean Kingdom </a:t>
            </a:r>
            <a:endParaRPr/>
          </a:p>
        </p:txBody>
      </p:sp>
      <p:sp>
        <p:nvSpPr>
          <p:cNvPr id="155" name="Google Shape;155;p28"/>
          <p:cNvSpPr txBox="1">
            <a:spLocks noGrp="1"/>
          </p:cNvSpPr>
          <p:nvPr>
            <p:ph type="body" idx="1"/>
          </p:nvPr>
        </p:nvSpPr>
        <p:spPr>
          <a:xfrm>
            <a:off x="311700" y="1171675"/>
            <a:ext cx="4923900" cy="33972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Existed between the 3rd Century BCE - 106 CE</a:t>
            </a:r>
            <a:endParaRPr/>
          </a:p>
          <a:p>
            <a:pPr marL="457200" lvl="0" indent="-317500" algn="l" rtl="0">
              <a:spcBef>
                <a:spcPts val="0"/>
              </a:spcBef>
              <a:spcAft>
                <a:spcPts val="0"/>
              </a:spcAft>
              <a:buSzPts val="1400"/>
              <a:buChar char="●"/>
            </a:pPr>
            <a:r>
              <a:rPr lang="en"/>
              <a:t>Existed primarily in the Arabian Peninsula, in both present Jordan and Saudi Arabia</a:t>
            </a:r>
            <a:endParaRPr/>
          </a:p>
          <a:p>
            <a:pPr marL="457200" lvl="0" indent="-317500" algn="l" rtl="0">
              <a:spcBef>
                <a:spcPts val="0"/>
              </a:spcBef>
              <a:spcAft>
                <a:spcPts val="0"/>
              </a:spcAft>
              <a:buSzPts val="1400"/>
              <a:buChar char="●"/>
            </a:pPr>
            <a:r>
              <a:rPr lang="en"/>
              <a:t>While they existed as a group prior to the 3rd Century (they resisted Antigonus I, one of Alexander the Great’s generals!), they officially became a Kingdom in the 3rd Century BCE</a:t>
            </a:r>
            <a:endParaRPr/>
          </a:p>
          <a:p>
            <a:pPr marL="457200" lvl="0" indent="-317500" algn="l" rtl="0">
              <a:spcBef>
                <a:spcPts val="0"/>
              </a:spcBef>
              <a:spcAft>
                <a:spcPts val="0"/>
              </a:spcAft>
              <a:buSzPts val="1400"/>
              <a:buChar char="●"/>
            </a:pPr>
            <a:r>
              <a:rPr lang="en"/>
              <a:t>In its peak, it controlled much of the spice trade, including frankincense and myrrh</a:t>
            </a:r>
            <a:endParaRPr/>
          </a:p>
          <a:p>
            <a:pPr marL="457200" lvl="0" indent="-317500" algn="l" rtl="0">
              <a:spcBef>
                <a:spcPts val="0"/>
              </a:spcBef>
              <a:spcAft>
                <a:spcPts val="0"/>
              </a:spcAft>
              <a:buSzPts val="1400"/>
              <a:buChar char="●"/>
            </a:pPr>
            <a:r>
              <a:rPr lang="en"/>
              <a:t>By 106 CE, Roman emperor Trajan brought it into the Roman Empire</a:t>
            </a:r>
            <a:endParaRPr/>
          </a:p>
        </p:txBody>
      </p:sp>
      <p:pic>
        <p:nvPicPr>
          <p:cNvPr id="156" name="Google Shape;156;p28"/>
          <p:cNvPicPr preferRelativeResize="0"/>
          <p:nvPr/>
        </p:nvPicPr>
        <p:blipFill>
          <a:blip r:embed="rId3">
            <a:alphaModFix/>
          </a:blip>
          <a:stretch>
            <a:fillRect/>
          </a:stretch>
        </p:blipFill>
        <p:spPr>
          <a:xfrm>
            <a:off x="5508025" y="1171675"/>
            <a:ext cx="3324275" cy="3263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Byzantine and Islamic Jordan</a:t>
            </a:r>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556</Words>
  <Application>Microsoft Macintosh PowerPoint</Application>
  <PresentationFormat>On-screen Show (16:9)</PresentationFormat>
  <Paragraphs>44</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Old Standard TT</vt:lpstr>
      <vt:lpstr>Paperback</vt:lpstr>
      <vt:lpstr>Jordan: An Abbreviated History, Pt 2</vt:lpstr>
      <vt:lpstr>Classical Jordan</vt:lpstr>
      <vt:lpstr>Jordan’s Roman Influence</vt:lpstr>
      <vt:lpstr>Roman Theater, Downtown Amman</vt:lpstr>
      <vt:lpstr>Temple of Artemis, Jerash</vt:lpstr>
      <vt:lpstr>Hadrian’s Gate, Jerash</vt:lpstr>
      <vt:lpstr>Is This Roman? (Petra, Jordan)</vt:lpstr>
      <vt:lpstr>The Nabatean Kingdom </vt:lpstr>
      <vt:lpstr>Byzantine and Islamic Jordan</vt:lpstr>
      <vt:lpstr>Byzantine and Islamic Eras</vt:lpstr>
      <vt:lpstr>Ottoman and British Era</vt:lpstr>
      <vt:lpstr>Modern Jordan</vt:lpstr>
      <vt:lpstr>Jordan as a Refugee Nation</vt:lpstr>
      <vt:lpstr>Human Rights in Jordan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Jordan: An Abbreviated History</dc:title>
  <dc:subject/>
  <dc:creator/>
  <cp:keywords/>
  <dc:description/>
  <cp:lastModifiedBy>Abby Limmer</cp:lastModifiedBy>
  <cp:revision>2</cp:revision>
  <dcterms:modified xsi:type="dcterms:W3CDTF">2023-07-31T05:18:53Z</dcterms:modified>
  <cp:category/>
</cp:coreProperties>
</file>