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Google Shape;3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52e5d33c2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52e5d33c2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52e5d33c24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52e5d33c24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52e5d33c24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52e5d33c24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52e5d33c24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52e5d33c24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3993f396d_02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g3993f396d_0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3993f396d_03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3993f396d_0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3993f396d_03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3993f396d_0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993f396d_04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993f396d_0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993f396d_04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993f396d_0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52e5d33c24_0_20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52e5d33c24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52e5d33c24_0_20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52e5d33c24_0_2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52e5d33c24_0_21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52e5d33c24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457200" y="563760"/>
            <a:ext cx="8229600" cy="300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457200" y="3716392"/>
            <a:ext cx="8229600" cy="123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/>
        </p:txBody>
      </p:sp>
      <p:cxnSp>
        <p:nvCxnSpPr>
          <p:cNvPr id="12" name="Google Shape;12;p2"/>
          <p:cNvCxnSpPr/>
          <p:nvPr/>
        </p:nvCxnSpPr>
        <p:spPr>
          <a:xfrm>
            <a:off x="457200" y="411480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" name="Google Shape;13;p2"/>
          <p:cNvCxnSpPr/>
          <p:nvPr/>
        </p:nvCxnSpPr>
        <p:spPr>
          <a:xfrm>
            <a:off x="457200" y="3633383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cxnSp>
        <p:nvCxnSpPr>
          <p:cNvPr id="17" name="Google Shape;17;p3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cxnSp>
        <p:nvCxnSpPr>
          <p:cNvPr id="22" name="Google Shape;22;p4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cxnSp>
        <p:nvCxnSpPr>
          <p:cNvPr id="25" name="Google Shape;25;p5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cxnSp>
        <p:nvCxnSpPr>
          <p:cNvPr id="28" name="Google Shape;28;p6"/>
          <p:cNvCxnSpPr/>
          <p:nvPr/>
        </p:nvCxnSpPr>
        <p:spPr>
          <a:xfrm>
            <a:off x="457200" y="4317761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Google Shape;30;p7"/>
          <p:cNvCxnSpPr/>
          <p:nvPr/>
        </p:nvCxnSpPr>
        <p:spPr>
          <a:xfrm>
            <a:off x="457200" y="113139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b="1" sz="36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b="1" sz="36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b="1" sz="36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b="1" sz="36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b="1" sz="36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b="1" sz="36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b="1" sz="36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b="1" sz="36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  <a:defRPr sz="3000">
                <a:solidFill>
                  <a:schemeClr val="dk1"/>
                </a:solidFill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>
                <a:solidFill>
                  <a:schemeClr val="dk1"/>
                </a:solidFill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  <p:cxnSp>
        <p:nvCxnSpPr>
          <p:cNvPr id="8" name="Google Shape;8;p1"/>
          <p:cNvCxnSpPr/>
          <p:nvPr/>
        </p:nvCxnSpPr>
        <p:spPr>
          <a:xfrm>
            <a:off x="457200" y="5023260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8s3bdVxuFBs" TargetMode="External"/><Relationship Id="rId4" Type="http://schemas.openxmlformats.org/officeDocument/2006/relationships/image" Target="../media/image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ctrTitle"/>
          </p:nvPr>
        </p:nvSpPr>
        <p:spPr>
          <a:xfrm>
            <a:off x="457200" y="563760"/>
            <a:ext cx="8229600" cy="300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Nabatean Trade</a:t>
            </a:r>
            <a:endParaRPr sz="4800"/>
          </a:p>
        </p:txBody>
      </p:sp>
      <p:sp>
        <p:nvSpPr>
          <p:cNvPr id="36" name="Google Shape;36;p8"/>
          <p:cNvSpPr txBox="1"/>
          <p:nvPr>
            <p:ph idx="1" type="subTitle"/>
          </p:nvPr>
        </p:nvSpPr>
        <p:spPr>
          <a:xfrm>
            <a:off x="457200" y="3716392"/>
            <a:ext cx="8229600" cy="123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Important Terms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Guide to Economic Reasoning</a:t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People must choose (unless you are Jeff Bezos).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</a:rPr>
              <a:t>The basic economic problem is the issue of scarcity. Because resources are scarce but </a:t>
            </a:r>
            <a:r>
              <a:rPr b="1" lang="en" sz="2400" u="sng">
                <a:solidFill>
                  <a:srgbClr val="222222"/>
                </a:solidFill>
                <a:highlight>
                  <a:srgbClr val="FFFFFF"/>
                </a:highlight>
              </a:rPr>
              <a:t>wants are unlimited</a:t>
            </a: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</a:rPr>
              <a:t>, people must make choices.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Guide to Economic Reasoning</a:t>
            </a:r>
            <a:endParaRPr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311700" y="11178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2</a:t>
            </a:r>
            <a:r>
              <a:rPr lang="en" sz="2400"/>
              <a:t>. People respond to incentives in predictable ways . </a:t>
            </a:r>
            <a:endParaRPr sz="2400"/>
          </a:p>
          <a:p>
            <a: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AutoNum type="alphaLcPeriod"/>
            </a:pPr>
            <a:r>
              <a:rPr lang="en">
                <a:solidFill>
                  <a:srgbClr val="FF0000"/>
                </a:solidFill>
              </a:rPr>
              <a:t>Incentives - </a:t>
            </a:r>
            <a:r>
              <a:rPr lang="en">
                <a:solidFill>
                  <a:srgbClr val="FF0000"/>
                </a:solidFill>
                <a:highlight>
                  <a:schemeClr val="lt1"/>
                </a:highlight>
              </a:rPr>
              <a:t>a thing that motivates or encourages one to do something</a:t>
            </a:r>
            <a:endParaRPr>
              <a:solidFill>
                <a:srgbClr val="FF0000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>
                <a:highlight>
                  <a:schemeClr val="lt1"/>
                </a:highlight>
              </a:rPr>
              <a:t>3</a:t>
            </a:r>
            <a:r>
              <a:rPr lang="en" sz="2400">
                <a:solidFill>
                  <a:schemeClr val="dk1"/>
                </a:solidFill>
                <a:highlight>
                  <a:schemeClr val="lt1"/>
                </a:highlight>
              </a:rPr>
              <a:t>. People create economic systems that influence individual choices and incentives. </a:t>
            </a:r>
            <a:endParaRPr sz="24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>
          <a:xfrm>
            <a:off x="457200" y="777002"/>
            <a:ext cx="8229600" cy="28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2400"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highlight>
                  <a:schemeClr val="lt1"/>
                </a:highlight>
              </a:rPr>
              <a:t>5. People gain when they trade </a:t>
            </a:r>
            <a:r>
              <a:rPr i="1" lang="en" sz="2400">
                <a:highlight>
                  <a:schemeClr val="lt1"/>
                </a:highlight>
              </a:rPr>
              <a:t>voluntarily</a:t>
            </a:r>
            <a:endParaRPr/>
          </a:p>
        </p:txBody>
      </p:sp>
      <p:sp>
        <p:nvSpPr>
          <p:cNvPr id="102" name="Google Shape;102;p19"/>
          <p:cNvSpPr txBox="1"/>
          <p:nvPr>
            <p:ph idx="1" type="body"/>
          </p:nvPr>
        </p:nvSpPr>
        <p:spPr>
          <a:xfrm>
            <a:off x="457200" y="1619650"/>
            <a:ext cx="8229600" cy="330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Kyle MacDonald details just exactly how he traded up from one red paperclip to a house, in only a year! It's an unlikely and amazing journey with lots of surprises along the way.&#10;&#10;More information on http://www.tedxvienna.at&#10;&#10;Kyle MacDonald started with a red paperclip and traded it for a pen. Then traded the pen for a doorknob. And so on!&#10;&#10;This talk was given at a TEDx event using the TED conference format but independently organized by a local community. Learn more at http://ted.com/tedx" id="103" name="Google Shape;103;p19" title="What if you could trade a paperclip for a house? | Kyle MacDonald | TEDxVienna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47450" y="13421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Guide to Economic Reasoning</a:t>
            </a:r>
            <a:endParaRPr/>
          </a:p>
        </p:txBody>
      </p:sp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highlight>
                  <a:schemeClr val="lt1"/>
                </a:highlight>
              </a:rPr>
              <a:t>4</a:t>
            </a:r>
            <a:r>
              <a:rPr lang="en" sz="3600">
                <a:solidFill>
                  <a:schemeClr val="dk1"/>
                </a:solidFill>
                <a:highlight>
                  <a:schemeClr val="lt1"/>
                </a:highlight>
              </a:rPr>
              <a:t>. People’s choices have consequences that lie in the future. </a:t>
            </a:r>
            <a:endParaRPr sz="36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48300" y="2605500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Scarcity</a:t>
            </a:r>
            <a:endParaRPr/>
          </a:p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The condition that exists because people want more of something than the available resources can provide. The problem of scarcity faces all individuals and societies throughout time.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Standard of Living</a:t>
            </a:r>
            <a:endParaRPr/>
          </a:p>
        </p:txBody>
      </p:sp>
      <p:sp>
        <p:nvSpPr>
          <p:cNvPr id="48" name="Google Shape;48;p10"/>
          <p:cNvSpPr txBox="1"/>
          <p:nvPr>
            <p:ph idx="1" type="body"/>
          </p:nvPr>
        </p:nvSpPr>
        <p:spPr>
          <a:xfrm>
            <a:off x="457200" y="116870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How well off people are, as measured by the amount and quality of goods and services they have.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Consumer Goods</a:t>
            </a:r>
            <a:endParaRPr/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457200" y="1063375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Goods that give you direct satisfaction.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Examples: food, clothes, houses, cars, electronics, etc.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Capital Goods</a:t>
            </a:r>
            <a:endParaRPr/>
          </a:p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Human made goods that are used to produce other goods and services and that do not get used up in the production of other goods.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Examples for Nabateans: Camels, ships, amphora</a:t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Examples in mofern life: tools, factories, computers, etc. 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Investment</a:t>
            </a:r>
            <a:endParaRPr/>
          </a:p>
        </p:txBody>
      </p:sp>
      <p:sp>
        <p:nvSpPr>
          <p:cNvPr id="66" name="Google Shape;66;p1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The purchase of capital goods that are used to produce goods and services. Buying capital goods to make more goods.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Comparative Advantage</a:t>
            </a:r>
            <a:endParaRPr/>
          </a:p>
        </p:txBody>
      </p:sp>
      <p:sp>
        <p:nvSpPr>
          <p:cNvPr id="72" name="Google Shape;72;p14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ability of a country (or person, or company)  to produce a good at a lower cost than another country can.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Needs</a:t>
            </a:r>
            <a:endParaRPr/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Basic requirements for human survival. E.G. food, </a:t>
            </a:r>
            <a:r>
              <a:rPr lang="en"/>
              <a:t>clothing</a:t>
            </a:r>
            <a:r>
              <a:rPr lang="en"/>
              <a:t>, shelter.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Wants</a:t>
            </a:r>
            <a:endParaRPr/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Desires that can be satisfied by consuming a good or service.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